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notesMasterIdLst>
    <p:notesMasterId r:id="rId9"/>
  </p:notesMasterIdLst>
  <p:handoutMasterIdLst>
    <p:handoutMasterId r:id="rId10"/>
  </p:handoutMasterIdLst>
  <p:sldIdLst>
    <p:sldId id="2021" r:id="rId2"/>
    <p:sldId id="2037" r:id="rId3"/>
    <p:sldId id="2044" r:id="rId4"/>
    <p:sldId id="2039" r:id="rId5"/>
    <p:sldId id="2015" r:id="rId6"/>
    <p:sldId id="2045" r:id="rId7"/>
    <p:sldId id="2042" r:id="rId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BFBFBF"/>
    <a:srgbClr val="808080"/>
    <a:srgbClr val="42B845"/>
    <a:srgbClr val="FF0000"/>
    <a:srgbClr val="3C8051"/>
    <a:srgbClr val="FC0404"/>
    <a:srgbClr val="FF0066"/>
    <a:srgbClr val="4F8341"/>
    <a:srgbClr val="B808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10" autoAdjust="0"/>
    <p:restoredTop sz="95439" autoAdjust="0"/>
  </p:normalViewPr>
  <p:slideViewPr>
    <p:cSldViewPr snapToGrid="0">
      <p:cViewPr>
        <p:scale>
          <a:sx n="117" d="100"/>
          <a:sy n="117" d="100"/>
        </p:scale>
        <p:origin x="1056" y="-6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101" d="100"/>
          <a:sy n="101" d="100"/>
        </p:scale>
        <p:origin x="-3576" y="-10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69921" cy="480060"/>
          </a:xfrm>
          <a:prstGeom prst="rect">
            <a:avLst/>
          </a:prstGeom>
        </p:spPr>
        <p:txBody>
          <a:bodyPr vert="horz" lIns="96646" tIns="48322" rIns="96646" bIns="48322" rtlCol="0"/>
          <a:lstStyle>
            <a:lvl1pPr algn="l">
              <a:defRPr sz="1200"/>
            </a:lvl1pPr>
          </a:lstStyle>
          <a:p>
            <a:endParaRPr lang="en-US"/>
          </a:p>
        </p:txBody>
      </p:sp>
      <p:sp>
        <p:nvSpPr>
          <p:cNvPr id="3" name="Date Placeholder 2"/>
          <p:cNvSpPr>
            <a:spLocks noGrp="1"/>
          </p:cNvSpPr>
          <p:nvPr>
            <p:ph type="dt" sz="quarter" idx="1"/>
          </p:nvPr>
        </p:nvSpPr>
        <p:spPr>
          <a:xfrm>
            <a:off x="4143589" y="0"/>
            <a:ext cx="3169921" cy="480060"/>
          </a:xfrm>
          <a:prstGeom prst="rect">
            <a:avLst/>
          </a:prstGeom>
        </p:spPr>
        <p:txBody>
          <a:bodyPr vert="horz" lIns="96646" tIns="48322" rIns="96646" bIns="48322" rtlCol="0"/>
          <a:lstStyle>
            <a:lvl1pPr algn="r">
              <a:defRPr sz="1200"/>
            </a:lvl1pPr>
          </a:lstStyle>
          <a:p>
            <a:fld id="{0044A194-8774-44E4-A20E-14E402521B50}" type="datetimeFigureOut">
              <a:rPr lang="en-US" smtClean="0"/>
              <a:pPr/>
              <a:t>11/18/15</a:t>
            </a:fld>
            <a:endParaRPr lang="en-US"/>
          </a:p>
        </p:txBody>
      </p:sp>
      <p:sp>
        <p:nvSpPr>
          <p:cNvPr id="4" name="Footer Placeholder 3"/>
          <p:cNvSpPr>
            <a:spLocks noGrp="1"/>
          </p:cNvSpPr>
          <p:nvPr>
            <p:ph type="ftr" sz="quarter" idx="2"/>
          </p:nvPr>
        </p:nvSpPr>
        <p:spPr>
          <a:xfrm>
            <a:off x="1" y="9119473"/>
            <a:ext cx="3169921" cy="480060"/>
          </a:xfrm>
          <a:prstGeom prst="rect">
            <a:avLst/>
          </a:prstGeom>
        </p:spPr>
        <p:txBody>
          <a:bodyPr vert="horz" lIns="96646" tIns="48322" rIns="96646" bIns="48322" rtlCol="0" anchor="b"/>
          <a:lstStyle>
            <a:lvl1pPr algn="l">
              <a:defRPr sz="1200"/>
            </a:lvl1pPr>
          </a:lstStyle>
          <a:p>
            <a:endParaRPr lang="en-US"/>
          </a:p>
        </p:txBody>
      </p:sp>
      <p:sp>
        <p:nvSpPr>
          <p:cNvPr id="5" name="Slide Number Placeholder 4"/>
          <p:cNvSpPr>
            <a:spLocks noGrp="1"/>
          </p:cNvSpPr>
          <p:nvPr>
            <p:ph type="sldNum" sz="quarter" idx="3"/>
          </p:nvPr>
        </p:nvSpPr>
        <p:spPr>
          <a:xfrm>
            <a:off x="4143589" y="9119473"/>
            <a:ext cx="3169921" cy="480060"/>
          </a:xfrm>
          <a:prstGeom prst="rect">
            <a:avLst/>
          </a:prstGeom>
        </p:spPr>
        <p:txBody>
          <a:bodyPr vert="horz" lIns="96646" tIns="48322" rIns="96646" bIns="48322" rtlCol="0" anchor="b"/>
          <a:lstStyle>
            <a:lvl1pPr algn="r">
              <a:defRPr sz="1200"/>
            </a:lvl1pPr>
          </a:lstStyle>
          <a:p>
            <a:fld id="{74D2FC97-2EBD-43A0-BF28-7A4F6117A56A}" type="slidenum">
              <a:rPr lang="en-US" smtClean="0"/>
              <a:pPr/>
              <a:t>‹#›</a:t>
            </a:fld>
            <a:endParaRPr lang="en-US"/>
          </a:p>
        </p:txBody>
      </p:sp>
    </p:spTree>
    <p:extLst>
      <p:ext uri="{BB962C8B-B14F-4D97-AF65-F5344CB8AC3E}">
        <p14:creationId xmlns:p14="http://schemas.microsoft.com/office/powerpoint/2010/main" val="8187458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69921" cy="480060"/>
          </a:xfrm>
          <a:prstGeom prst="rect">
            <a:avLst/>
          </a:prstGeom>
        </p:spPr>
        <p:txBody>
          <a:bodyPr vert="horz" lIns="96646" tIns="48322" rIns="96646" bIns="48322" rtlCol="0"/>
          <a:lstStyle>
            <a:lvl1pPr algn="l">
              <a:defRPr sz="1200"/>
            </a:lvl1pPr>
          </a:lstStyle>
          <a:p>
            <a:endParaRPr lang="en-US"/>
          </a:p>
        </p:txBody>
      </p:sp>
      <p:sp>
        <p:nvSpPr>
          <p:cNvPr id="3" name="Date Placeholder 2"/>
          <p:cNvSpPr>
            <a:spLocks noGrp="1"/>
          </p:cNvSpPr>
          <p:nvPr>
            <p:ph type="dt" idx="1"/>
          </p:nvPr>
        </p:nvSpPr>
        <p:spPr>
          <a:xfrm>
            <a:off x="4143589" y="0"/>
            <a:ext cx="3169921" cy="480060"/>
          </a:xfrm>
          <a:prstGeom prst="rect">
            <a:avLst/>
          </a:prstGeom>
        </p:spPr>
        <p:txBody>
          <a:bodyPr vert="horz" lIns="96646" tIns="48322" rIns="96646" bIns="48322" rtlCol="0"/>
          <a:lstStyle>
            <a:lvl1pPr algn="r">
              <a:defRPr sz="1200"/>
            </a:lvl1pPr>
          </a:lstStyle>
          <a:p>
            <a:fld id="{C1F2D266-6FB7-4E9A-9A30-6C8036177842}" type="datetimeFigureOut">
              <a:rPr lang="en-US" smtClean="0"/>
              <a:pPr/>
              <a:t>11/18/15</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46" tIns="48322" rIns="96646" bIns="48322"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46" tIns="48322" rIns="96646" bIns="4832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119473"/>
            <a:ext cx="3169921" cy="480060"/>
          </a:xfrm>
          <a:prstGeom prst="rect">
            <a:avLst/>
          </a:prstGeom>
        </p:spPr>
        <p:txBody>
          <a:bodyPr vert="horz" lIns="96646" tIns="48322" rIns="96646" bIns="48322" rtlCol="0" anchor="b"/>
          <a:lstStyle>
            <a:lvl1pPr algn="l">
              <a:defRPr sz="1200"/>
            </a:lvl1pPr>
          </a:lstStyle>
          <a:p>
            <a:endParaRPr lang="en-US"/>
          </a:p>
        </p:txBody>
      </p:sp>
      <p:sp>
        <p:nvSpPr>
          <p:cNvPr id="7" name="Slide Number Placeholder 6"/>
          <p:cNvSpPr>
            <a:spLocks noGrp="1"/>
          </p:cNvSpPr>
          <p:nvPr>
            <p:ph type="sldNum" sz="quarter" idx="5"/>
          </p:nvPr>
        </p:nvSpPr>
        <p:spPr>
          <a:xfrm>
            <a:off x="4143589" y="9119473"/>
            <a:ext cx="3169921" cy="480060"/>
          </a:xfrm>
          <a:prstGeom prst="rect">
            <a:avLst/>
          </a:prstGeom>
        </p:spPr>
        <p:txBody>
          <a:bodyPr vert="horz" lIns="96646" tIns="48322" rIns="96646" bIns="48322" rtlCol="0" anchor="b"/>
          <a:lstStyle>
            <a:lvl1pPr algn="r">
              <a:defRPr sz="1200"/>
            </a:lvl1pPr>
          </a:lstStyle>
          <a:p>
            <a:fld id="{4A23D745-1D3D-454C-87DF-C7E81A37BB06}" type="slidenum">
              <a:rPr lang="en-US" smtClean="0"/>
              <a:pPr/>
              <a:t>‹#›</a:t>
            </a:fld>
            <a:endParaRPr lang="en-US"/>
          </a:p>
        </p:txBody>
      </p:sp>
    </p:spTree>
    <p:extLst>
      <p:ext uri="{BB962C8B-B14F-4D97-AF65-F5344CB8AC3E}">
        <p14:creationId xmlns:p14="http://schemas.microsoft.com/office/powerpoint/2010/main" val="83131757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sz="28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noFill/>
          <a:ln>
            <a:noFill/>
          </a:ln>
        </p:spPr>
        <p:txBody>
          <a:bodyPr/>
          <a:lstStyle>
            <a:lvl1pPr marL="0" indent="0" algn="ctr">
              <a:buNone/>
              <a:defRPr sz="18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p:txBody>
          <a:bodyPr/>
          <a:lstStyle>
            <a:lvl1pPr>
              <a:defRPr sz="1400">
                <a:solidFill>
                  <a:schemeClr val="tx1"/>
                </a:solidFill>
              </a:defRPr>
            </a:lvl1pPr>
          </a:lstStyle>
          <a:p>
            <a:r>
              <a:rPr lang="en-US" dirty="0" smtClean="0">
                <a:latin typeface="Arial Black" pitchFamily="34" charset="0"/>
              </a:rPr>
              <a:t>SAE TEVHYB13</a:t>
            </a:r>
          </a:p>
        </p:txBody>
      </p:sp>
      <p:sp>
        <p:nvSpPr>
          <p:cNvPr id="6" name="Slide Number Placeholder 5"/>
          <p:cNvSpPr>
            <a:spLocks noGrp="1"/>
          </p:cNvSpPr>
          <p:nvPr>
            <p:ph type="sldNum" sz="quarter" idx="12"/>
          </p:nvPr>
        </p:nvSpPr>
        <p:spPr/>
        <p:txBody>
          <a:bodyPr/>
          <a:lstStyle>
            <a:lvl1pPr>
              <a:defRPr sz="1400">
                <a:solidFill>
                  <a:schemeClr val="tx1"/>
                </a:solidFill>
              </a:defRPr>
            </a:lvl1pPr>
          </a:lstStyle>
          <a:p>
            <a:fld id="{09F3F82F-46AA-40DC-AA36-A5DC28FDA803}" type="slidenum">
              <a:rPr lang="en-US" smtClean="0"/>
              <a:pPr/>
              <a:t>‹#›</a:t>
            </a:fld>
            <a:endParaRPr lang="en-US" dirty="0"/>
          </a:p>
        </p:txBody>
      </p:sp>
    </p:spTree>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239000" cy="457200"/>
          </a:xfrm>
        </p:spPr>
        <p:txBody>
          <a:bodyPr/>
          <a:lstStyle>
            <a:lvl1pPr algn="l">
              <a:defRPr sz="2400" b="1"/>
            </a:lvl1pPr>
          </a:lstStyle>
          <a:p>
            <a:r>
              <a:rPr lang="en-US" dirty="0" smtClean="0"/>
              <a:t>Click to edit Master title style</a:t>
            </a:r>
            <a:endParaRPr lang="en-US" dirty="0"/>
          </a:p>
        </p:txBody>
      </p:sp>
      <p:sp>
        <p:nvSpPr>
          <p:cNvPr id="3" name="Content Placeholder 2"/>
          <p:cNvSpPr>
            <a:spLocks noGrp="1"/>
          </p:cNvSpPr>
          <p:nvPr>
            <p:ph idx="1"/>
          </p:nvPr>
        </p:nvSpPr>
        <p:spPr>
          <a:xfrm>
            <a:off x="3810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lvl1pPr>
              <a:defRPr sz="1400"/>
            </a:lvl1pPr>
          </a:lstStyle>
          <a:p>
            <a:r>
              <a:rPr lang="en-US" dirty="0" smtClean="0">
                <a:latin typeface="Arial Black" pitchFamily="34" charset="0"/>
              </a:rPr>
              <a:t>SAE TEVHYB13</a:t>
            </a:r>
          </a:p>
        </p:txBody>
      </p:sp>
      <p:sp>
        <p:nvSpPr>
          <p:cNvPr id="6" name="Slide Number Placeholder 5"/>
          <p:cNvSpPr>
            <a:spLocks noGrp="1"/>
          </p:cNvSpPr>
          <p:nvPr>
            <p:ph type="sldNum" sz="quarter" idx="12"/>
          </p:nvPr>
        </p:nvSpPr>
        <p:spPr/>
        <p:txBody>
          <a:bodyPr/>
          <a:lstStyle/>
          <a:p>
            <a:fld id="{09F3F82F-46AA-40DC-AA36-A5DC28FDA803}" type="slidenum">
              <a:rPr lang="en-US" smtClean="0"/>
              <a:pPr/>
              <a:t>‹#›</a:t>
            </a:fld>
            <a:endParaRPr lang="en-US"/>
          </a:p>
        </p:txBody>
      </p:sp>
    </p:spTree>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000"/>
            </a:lvl1pPr>
          </a:lstStyle>
          <a:p>
            <a:r>
              <a:rPr lang="en-US" dirty="0" smtClean="0"/>
              <a:t>Click to edit Master title style</a:t>
            </a:r>
            <a:endParaRPr lang="en-US" dirty="0"/>
          </a:p>
        </p:txBody>
      </p:sp>
      <p:sp>
        <p:nvSpPr>
          <p:cNvPr id="4" name="Footer Placeholder 3"/>
          <p:cNvSpPr>
            <a:spLocks noGrp="1"/>
          </p:cNvSpPr>
          <p:nvPr>
            <p:ph type="ftr" sz="quarter" idx="11"/>
          </p:nvPr>
        </p:nvSpPr>
        <p:spPr/>
        <p:txBody>
          <a:bodyPr/>
          <a:lstStyle>
            <a:lvl1pPr>
              <a:defRPr sz="1400"/>
            </a:lvl1pPr>
          </a:lstStyle>
          <a:p>
            <a:r>
              <a:rPr lang="en-US" dirty="0" smtClean="0">
                <a:latin typeface="Arial Black" pitchFamily="34" charset="0"/>
              </a:rPr>
              <a:t>SAE TEVHYB13</a:t>
            </a:r>
          </a:p>
        </p:txBody>
      </p:sp>
      <p:sp>
        <p:nvSpPr>
          <p:cNvPr id="5" name="Slide Number Placeholder 4"/>
          <p:cNvSpPr>
            <a:spLocks noGrp="1"/>
          </p:cNvSpPr>
          <p:nvPr>
            <p:ph type="sldNum" sz="quarter" idx="12"/>
          </p:nvPr>
        </p:nvSpPr>
        <p:spPr/>
        <p:txBody>
          <a:bodyPr/>
          <a:lstStyle/>
          <a:p>
            <a:fld id="{09F3F82F-46AA-40DC-AA36-A5DC28FDA803}" type="slidenum">
              <a:rPr lang="en-US" smtClean="0"/>
              <a:pPr/>
              <a:t>‹#›</a:t>
            </a:fld>
            <a:endParaRPr lang="en-US"/>
          </a:p>
        </p:txBody>
      </p:sp>
    </p:spTree>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85800"/>
            <a:ext cx="6934200" cy="381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400" b="1" i="0">
                <a:solidFill>
                  <a:schemeClr val="tx1"/>
                </a:solidFill>
                <a:latin typeface="Arial" pitchFamily="34" charset="0"/>
                <a:cs typeface="Arial" pitchFamily="34" charset="0"/>
              </a:defRPr>
            </a:lvl1pPr>
          </a:lstStyle>
          <a:p>
            <a:r>
              <a:rPr lang="en-US" dirty="0" smtClean="0">
                <a:latin typeface="Arial Black" pitchFamily="34" charset="0"/>
              </a:rPr>
              <a:t>SAE TEVHYB13</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cs typeface="Arial" pitchFamily="34" charset="0"/>
              </a:defRPr>
            </a:lvl1pPr>
          </a:lstStyle>
          <a:p>
            <a:fld id="{09F3F82F-46AA-40DC-AA36-A5DC28FDA803}" type="slidenum">
              <a:rPr lang="en-US" smtClean="0"/>
              <a:pPr/>
              <a:t>‹#›</a:t>
            </a:fld>
            <a:endParaRPr lang="en-US" dirty="0"/>
          </a:p>
        </p:txBody>
      </p:sp>
      <p:cxnSp>
        <p:nvCxnSpPr>
          <p:cNvPr id="9" name="Straight Connector 8"/>
          <p:cNvCxnSpPr/>
          <p:nvPr/>
        </p:nvCxnSpPr>
        <p:spPr>
          <a:xfrm>
            <a:off x="0" y="1143000"/>
            <a:ext cx="9144000" cy="1686"/>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6284685"/>
            <a:ext cx="9144000" cy="1686"/>
          </a:xfrm>
          <a:prstGeom prst="line">
            <a:avLst/>
          </a:prstGeom>
          <a:ln w="254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496832" y="42204"/>
            <a:ext cx="1381125" cy="1057275"/>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Lst>
  <p:transition spd="slow">
    <p:wipe dir="r"/>
  </p:transition>
  <p:hf hdr="0" dt="0"/>
  <p:txStyles>
    <p:titleStyle>
      <a:lvl1pPr algn="l" defTabSz="914400" rtl="0" eaLnBrk="1" latinLnBrk="0" hangingPunct="1">
        <a:spcBef>
          <a:spcPct val="0"/>
        </a:spcBef>
        <a:buNone/>
        <a:defRPr sz="2400" b="1" i="0"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b="1"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bit.ly/sae-joi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latin typeface="Arial Black" pitchFamily="34" charset="0"/>
              </a:rPr>
              <a:t>SAE </a:t>
            </a:r>
            <a:r>
              <a:rPr lang="en-US" dirty="0">
                <a:latin typeface="Arial Black" pitchFamily="34" charset="0"/>
              </a:rPr>
              <a:t>TEVHYB13</a:t>
            </a:r>
            <a:endParaRPr lang="en-US" dirty="0" smtClean="0">
              <a:latin typeface="Arial Black" pitchFamily="34" charset="0"/>
            </a:endParaRPr>
          </a:p>
        </p:txBody>
      </p:sp>
      <p:sp>
        <p:nvSpPr>
          <p:cNvPr id="6" name="Slide Number Placeholder 5"/>
          <p:cNvSpPr>
            <a:spLocks noGrp="1"/>
          </p:cNvSpPr>
          <p:nvPr>
            <p:ph type="sldNum" sz="quarter" idx="12"/>
          </p:nvPr>
        </p:nvSpPr>
        <p:spPr/>
        <p:txBody>
          <a:bodyPr/>
          <a:lstStyle/>
          <a:p>
            <a:fld id="{09F3F82F-46AA-40DC-AA36-A5DC28FDA803}" type="slidenum">
              <a:rPr lang="en-US" smtClean="0"/>
              <a:pPr/>
              <a:t>1</a:t>
            </a:fld>
            <a:endParaRPr lang="en-US"/>
          </a:p>
        </p:txBody>
      </p:sp>
      <p:sp>
        <p:nvSpPr>
          <p:cNvPr id="1027" name="Rectangle 3"/>
          <p:cNvSpPr>
            <a:spLocks noChangeArrowheads="1"/>
          </p:cNvSpPr>
          <p:nvPr/>
        </p:nvSpPr>
        <p:spPr bwMode="auto">
          <a:xfrm>
            <a:off x="650167" y="1504242"/>
            <a:ext cx="7981627" cy="38779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1"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lvl="0" algn="ctr" eaLnBrk="0" fontAlgn="base" hangingPunct="0">
              <a:spcBef>
                <a:spcPct val="0"/>
              </a:spcBef>
              <a:spcAft>
                <a:spcPct val="0"/>
              </a:spcAft>
            </a:pPr>
            <a:r>
              <a:rPr lang="en-US" sz="2800" b="1" dirty="0" smtClean="0">
                <a:latin typeface="Arial" pitchFamily="34" charset="0"/>
                <a:ea typeface="Times New Roman" pitchFamily="18" charset="0"/>
                <a:cs typeface="Arial" pitchFamily="34" charset="0"/>
              </a:rPr>
              <a:t>EPRI IWC Meeting</a:t>
            </a:r>
            <a: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endPar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lvl="0" algn="ctr" eaLnBrk="0" fontAlgn="base" hangingPunct="0">
              <a:spcBef>
                <a:spcPct val="0"/>
              </a:spcBef>
              <a:spcAft>
                <a:spcPct val="0"/>
              </a:spcAft>
            </a:pPr>
            <a:r>
              <a:rPr lang="en-US" sz="2800" b="1" dirty="0" smtClean="0"/>
              <a:t>SAE Medium </a:t>
            </a:r>
            <a:r>
              <a:rPr lang="en-US" sz="2800" b="1" dirty="0"/>
              <a:t>and Heavy Duty Vehicle </a:t>
            </a:r>
            <a:endParaRPr lang="en-US" sz="2800" b="1" dirty="0" smtClean="0"/>
          </a:p>
          <a:p>
            <a:pPr lvl="0" algn="ctr" eaLnBrk="0" fontAlgn="base" hangingPunct="0">
              <a:spcBef>
                <a:spcPct val="0"/>
              </a:spcBef>
              <a:spcAft>
                <a:spcPct val="0"/>
              </a:spcAft>
            </a:pPr>
            <a:r>
              <a:rPr lang="en-US" sz="2800" b="1" dirty="0" smtClean="0"/>
              <a:t>Conductive </a:t>
            </a:r>
            <a:r>
              <a:rPr lang="en-US" sz="2800" b="1" dirty="0"/>
              <a:t>Charging Task Force</a:t>
            </a:r>
            <a:r>
              <a:rPr lang="en-US" sz="2800" dirty="0"/>
              <a:t> </a:t>
            </a:r>
            <a:endParaRPr lang="en-US" sz="2800" dirty="0" smtClean="0"/>
          </a:p>
          <a:p>
            <a:pPr marL="0" marR="0" lvl="0" indent="0" algn="ctr" defTabSz="914400" rtl="0" eaLnBrk="0" fontAlgn="base" latinLnBrk="0" hangingPunct="0">
              <a:lnSpc>
                <a:spcPct val="100000"/>
              </a:lnSpc>
              <a:spcBef>
                <a:spcPct val="0"/>
              </a:spcBef>
              <a:spcAft>
                <a:spcPct val="0"/>
              </a:spcAft>
              <a:buClrTx/>
              <a:buSzTx/>
              <a:buFontTx/>
              <a:buNone/>
              <a:tabLst/>
            </a:pPr>
            <a:endParaRPr lang="en-US" sz="1400" b="1" dirty="0" smtClean="0">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sz="1400" b="1" dirty="0" smtClean="0">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Rodney McGee</a:t>
            </a:r>
          </a:p>
          <a:p>
            <a:pPr marL="0" marR="0" lvl="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Arial" pitchFamily="34" charset="0"/>
                <a:ea typeface="Times New Roman" pitchFamily="18" charset="0"/>
                <a:cs typeface="Arial" pitchFamily="34" charset="0"/>
              </a:rPr>
              <a:t>Chairman</a:t>
            </a: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Arial" pitchFamily="34" charset="0"/>
                <a:ea typeface="Times New Roman" pitchFamily="18" charset="0"/>
                <a:cs typeface="Arial" pitchFamily="34" charset="0"/>
              </a:rPr>
              <a:t>University of Delaware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Arial" pitchFamily="34" charset="0"/>
                <a:ea typeface="Times New Roman" pitchFamily="18" charset="0"/>
                <a:cs typeface="Arial" pitchFamily="34" charset="0"/>
              </a:rPr>
              <a:t>Nov 18,19 2015</a:t>
            </a:r>
          </a:p>
          <a:p>
            <a:pPr lvl="0" algn="ctr" eaLnBrk="0" fontAlgn="base" hangingPunct="0">
              <a:spcBef>
                <a:spcPct val="0"/>
              </a:spcBef>
              <a:spcAft>
                <a:spcPct val="0"/>
              </a:spcAft>
            </a:pPr>
            <a:r>
              <a:rPr lang="en-US" sz="1400" b="1" dirty="0" smtClean="0">
                <a:latin typeface="Arial" pitchFamily="34" charset="0"/>
                <a:ea typeface="Times New Roman" pitchFamily="18" charset="0"/>
                <a:cs typeface="Arial" pitchFamily="34" charset="0"/>
              </a:rPr>
              <a:t>Atlanta Georgia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91267097"/>
      </p:ext>
    </p:extLst>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Documents Under Development</a:t>
            </a:r>
            <a:endParaRPr lang="en-US" dirty="0"/>
          </a:p>
        </p:txBody>
      </p:sp>
      <p:sp>
        <p:nvSpPr>
          <p:cNvPr id="3" name="Content Placeholder 2"/>
          <p:cNvSpPr>
            <a:spLocks noGrp="1"/>
          </p:cNvSpPr>
          <p:nvPr>
            <p:ph idx="1"/>
          </p:nvPr>
        </p:nvSpPr>
        <p:spPr>
          <a:xfrm>
            <a:off x="326570" y="1328057"/>
            <a:ext cx="8523515" cy="4778829"/>
          </a:xfrm>
        </p:spPr>
        <p:txBody>
          <a:bodyPr>
            <a:normAutofit/>
          </a:bodyPr>
          <a:lstStyle/>
          <a:p>
            <a:pPr lvl="0" eaLnBrk="0" fontAlgn="base" hangingPunct="0">
              <a:spcBef>
                <a:spcPct val="0"/>
              </a:spcBef>
              <a:spcAft>
                <a:spcPct val="0"/>
              </a:spcAft>
            </a:pPr>
            <a:r>
              <a:rPr lang="en-US" dirty="0">
                <a:ea typeface="Times New Roman" pitchFamily="18" charset="0"/>
              </a:rPr>
              <a:t>EV Power Transfer using Three-phase Capable Coupler (J3068)</a:t>
            </a:r>
          </a:p>
          <a:p>
            <a:pPr lvl="1" eaLnBrk="0" fontAlgn="base" hangingPunct="0">
              <a:spcBef>
                <a:spcPct val="0"/>
              </a:spcBef>
              <a:spcAft>
                <a:spcPct val="0"/>
              </a:spcAft>
            </a:pPr>
            <a:r>
              <a:rPr lang="en-US" dirty="0">
                <a:ea typeface="Times New Roman" pitchFamily="18" charset="0"/>
              </a:rPr>
              <a:t>Three-phase AC on-board or </a:t>
            </a:r>
            <a:r>
              <a:rPr lang="en-US" dirty="0" smtClean="0">
                <a:ea typeface="Times New Roman" pitchFamily="18" charset="0"/>
              </a:rPr>
              <a:t>integrated chargers</a:t>
            </a:r>
          </a:p>
          <a:p>
            <a:pPr lvl="0" eaLnBrk="0" fontAlgn="base" hangingPunct="0">
              <a:spcBef>
                <a:spcPct val="0"/>
              </a:spcBef>
              <a:spcAft>
                <a:spcPct val="0"/>
              </a:spcAft>
            </a:pPr>
            <a:r>
              <a:rPr lang="en-US" dirty="0" smtClean="0">
                <a:ea typeface="Times New Roman" pitchFamily="18" charset="0"/>
              </a:rPr>
              <a:t>EV </a:t>
            </a:r>
            <a:r>
              <a:rPr lang="en-US" dirty="0">
                <a:ea typeface="Times New Roman" pitchFamily="18" charset="0"/>
              </a:rPr>
              <a:t>Power Transfer using Overhead Coupler </a:t>
            </a:r>
            <a:r>
              <a:rPr lang="en-US" dirty="0" smtClean="0">
                <a:ea typeface="Times New Roman" pitchFamily="18" charset="0"/>
              </a:rPr>
              <a:t>(J3105)</a:t>
            </a:r>
            <a:endParaRPr lang="en-US" dirty="0">
              <a:ea typeface="Times New Roman" pitchFamily="18" charset="0"/>
            </a:endParaRPr>
          </a:p>
          <a:p>
            <a:pPr lvl="1" eaLnBrk="0" fontAlgn="base" hangingPunct="0">
              <a:spcBef>
                <a:spcPct val="0"/>
              </a:spcBef>
              <a:spcAft>
                <a:spcPct val="0"/>
              </a:spcAft>
            </a:pPr>
            <a:r>
              <a:rPr lang="en-US" dirty="0">
                <a:ea typeface="Times New Roman" pitchFamily="18" charset="0"/>
              </a:rPr>
              <a:t>O</a:t>
            </a:r>
            <a:r>
              <a:rPr lang="en-US" dirty="0" smtClean="0">
                <a:ea typeface="Times New Roman" pitchFamily="18" charset="0"/>
              </a:rPr>
              <a:t>verhead DC charging </a:t>
            </a:r>
            <a:endParaRPr lang="en-US" dirty="0">
              <a:ea typeface="Times New Roman" pitchFamily="18" charset="0"/>
            </a:endParaRPr>
          </a:p>
          <a:p>
            <a:pPr marL="342900" lvl="2" indent="-342900" eaLnBrk="0" fontAlgn="base" hangingPunct="0">
              <a:spcBef>
                <a:spcPct val="0"/>
              </a:spcBef>
              <a:spcAft>
                <a:spcPct val="0"/>
              </a:spcAft>
            </a:pPr>
            <a:r>
              <a:rPr lang="en-US" sz="2000" b="1" dirty="0" smtClean="0"/>
              <a:t>Wireless </a:t>
            </a:r>
            <a:r>
              <a:rPr lang="en-US" sz="2000" b="1" dirty="0"/>
              <a:t>charging </a:t>
            </a:r>
            <a:endParaRPr lang="en-US" sz="2000" b="1" dirty="0" smtClean="0"/>
          </a:p>
          <a:p>
            <a:pPr marL="800100" lvl="3" indent="-342900" eaLnBrk="0" fontAlgn="base" hangingPunct="0">
              <a:spcBef>
                <a:spcPct val="0"/>
              </a:spcBef>
              <a:spcAft>
                <a:spcPct val="0"/>
              </a:spcAft>
            </a:pPr>
            <a:r>
              <a:rPr lang="en-US" sz="2000" dirty="0" smtClean="0">
                <a:latin typeface="Arial" charset="0"/>
                <a:ea typeface="Arial" charset="0"/>
                <a:cs typeface="Arial" charset="0"/>
              </a:rPr>
              <a:t>Covered by sub-group </a:t>
            </a:r>
            <a:r>
              <a:rPr lang="en-US" sz="2000" dirty="0">
                <a:latin typeface="Arial" charset="0"/>
                <a:ea typeface="Arial" charset="0"/>
                <a:cs typeface="Arial" charset="0"/>
              </a:rPr>
              <a:t>under </a:t>
            </a:r>
            <a:r>
              <a:rPr lang="en-US" sz="2000" dirty="0" smtClean="0">
                <a:latin typeface="Arial" charset="0"/>
                <a:ea typeface="Arial" charset="0"/>
                <a:cs typeface="Arial" charset="0"/>
              </a:rPr>
              <a:t>J2954</a:t>
            </a:r>
            <a:endParaRPr lang="en-US" sz="2000" dirty="0">
              <a:latin typeface="Arial" charset="0"/>
              <a:ea typeface="Arial" charset="0"/>
              <a:cs typeface="Arial" charset="0"/>
            </a:endParaRPr>
          </a:p>
        </p:txBody>
      </p:sp>
      <p:sp>
        <p:nvSpPr>
          <p:cNvPr id="4" name="Footer Placeholder 3"/>
          <p:cNvSpPr>
            <a:spLocks noGrp="1"/>
          </p:cNvSpPr>
          <p:nvPr>
            <p:ph type="ftr" sz="quarter" idx="11"/>
          </p:nvPr>
        </p:nvSpPr>
        <p:spPr/>
        <p:txBody>
          <a:bodyPr/>
          <a:lstStyle/>
          <a:p>
            <a:r>
              <a:rPr lang="en-US" smtClean="0">
                <a:latin typeface="Arial Black" pitchFamily="34" charset="0"/>
              </a:rPr>
              <a:t>SAE TEVHYB13</a:t>
            </a:r>
            <a:endParaRPr lang="en-US" dirty="0" smtClean="0">
              <a:latin typeface="Arial Black" pitchFamily="34" charset="0"/>
            </a:endParaRPr>
          </a:p>
        </p:txBody>
      </p:sp>
      <p:sp>
        <p:nvSpPr>
          <p:cNvPr id="5" name="Slide Number Placeholder 4"/>
          <p:cNvSpPr>
            <a:spLocks noGrp="1"/>
          </p:cNvSpPr>
          <p:nvPr>
            <p:ph type="sldNum" sz="quarter" idx="12"/>
          </p:nvPr>
        </p:nvSpPr>
        <p:spPr/>
        <p:txBody>
          <a:bodyPr/>
          <a:lstStyle/>
          <a:p>
            <a:fld id="{09F3F82F-46AA-40DC-AA36-A5DC28FDA803}" type="slidenum">
              <a:rPr lang="en-US" smtClean="0"/>
              <a:pPr/>
              <a:t>2</a:t>
            </a:fld>
            <a:endParaRPr lang="en-US"/>
          </a:p>
        </p:txBody>
      </p:sp>
    </p:spTree>
    <p:extLst>
      <p:ext uri="{BB962C8B-B14F-4D97-AF65-F5344CB8AC3E}">
        <p14:creationId xmlns:p14="http://schemas.microsoft.com/office/powerpoint/2010/main" val="282828202"/>
      </p:ext>
    </p:extLst>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J3068</a:t>
            </a:r>
            <a:endParaRPr lang="en-US" dirty="0"/>
          </a:p>
        </p:txBody>
      </p:sp>
      <p:sp>
        <p:nvSpPr>
          <p:cNvPr id="3" name="Content Placeholder 2"/>
          <p:cNvSpPr>
            <a:spLocks noGrp="1"/>
          </p:cNvSpPr>
          <p:nvPr>
            <p:ph idx="1"/>
          </p:nvPr>
        </p:nvSpPr>
        <p:spPr>
          <a:xfrm>
            <a:off x="143447" y="1315677"/>
            <a:ext cx="8184718" cy="4780323"/>
          </a:xfrm>
        </p:spPr>
        <p:txBody>
          <a:bodyPr>
            <a:normAutofit/>
          </a:bodyPr>
          <a:lstStyle/>
          <a:p>
            <a:pPr lvl="1"/>
            <a:r>
              <a:rPr lang="en-US" dirty="0" smtClean="0"/>
              <a:t>SAE has authorized a document for three-phase AC power transfer for electric vehicles </a:t>
            </a:r>
          </a:p>
          <a:p>
            <a:pPr lvl="1"/>
            <a:r>
              <a:rPr lang="en-US" dirty="0" smtClean="0"/>
              <a:t>Scope</a:t>
            </a:r>
          </a:p>
          <a:p>
            <a:pPr marL="914400" lvl="2" indent="0">
              <a:buNone/>
            </a:pPr>
            <a:r>
              <a:rPr lang="en-US" dirty="0"/>
              <a:t>This document covers the general physical, electrical, functional, testing, and performance requirements for conductive power transfer to an electric vehicle using a coupler capable of, but not limited to, transferring three-phase AC power. It defines a conductive power transfer method including the digital communication system. It also covers the functional and dimensional requirements for the vehicle inlet, supply equipment outlet, and mating housings and </a:t>
            </a:r>
            <a:r>
              <a:rPr lang="en-US" dirty="0" smtClean="0"/>
              <a:t>contacts</a:t>
            </a:r>
            <a:r>
              <a:rPr lang="en-US" dirty="0"/>
              <a:t>.</a:t>
            </a:r>
          </a:p>
          <a:p>
            <a:pPr lvl="1"/>
            <a:r>
              <a:rPr lang="en-US" b="1" dirty="0"/>
              <a:t>Targeted towards charging at commercial and industrial locations or other places where three-phase power is </a:t>
            </a:r>
            <a:r>
              <a:rPr lang="en-US" b="1" dirty="0" smtClean="0"/>
              <a:t>available and preferred.</a:t>
            </a:r>
            <a:endParaRPr lang="en-US" b="1" dirty="0"/>
          </a:p>
          <a:p>
            <a:pPr marL="457200" lvl="1" indent="0">
              <a:buNone/>
            </a:pPr>
            <a:endParaRPr lang="en-US" dirty="0" smtClean="0"/>
          </a:p>
        </p:txBody>
      </p:sp>
      <p:sp>
        <p:nvSpPr>
          <p:cNvPr id="5" name="Footer Placeholder 4"/>
          <p:cNvSpPr>
            <a:spLocks noGrp="1"/>
          </p:cNvSpPr>
          <p:nvPr>
            <p:ph type="ftr" sz="quarter" idx="11"/>
          </p:nvPr>
        </p:nvSpPr>
        <p:spPr/>
        <p:txBody>
          <a:bodyPr/>
          <a:lstStyle/>
          <a:p>
            <a:r>
              <a:rPr lang="en-US" dirty="0" smtClean="0">
                <a:latin typeface="Arial Black" pitchFamily="34" charset="0"/>
              </a:rPr>
              <a:t>SAE J3068</a:t>
            </a:r>
          </a:p>
        </p:txBody>
      </p:sp>
      <p:sp>
        <p:nvSpPr>
          <p:cNvPr id="6" name="Slide Number Placeholder 5"/>
          <p:cNvSpPr>
            <a:spLocks noGrp="1"/>
          </p:cNvSpPr>
          <p:nvPr>
            <p:ph type="sldNum" sz="quarter" idx="12"/>
          </p:nvPr>
        </p:nvSpPr>
        <p:spPr/>
        <p:txBody>
          <a:bodyPr/>
          <a:lstStyle/>
          <a:p>
            <a:fld id="{09F3F82F-46AA-40DC-AA36-A5DC28FDA803}" type="slidenum">
              <a:rPr lang="en-US" smtClean="0"/>
              <a:pPr/>
              <a:t>3</a:t>
            </a:fld>
            <a:endParaRPr lang="en-US"/>
          </a:p>
        </p:txBody>
      </p:sp>
    </p:spTree>
    <p:extLst>
      <p:ext uri="{BB962C8B-B14F-4D97-AF65-F5344CB8AC3E}">
        <p14:creationId xmlns:p14="http://schemas.microsoft.com/office/powerpoint/2010/main" val="8505041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J3068</a:t>
            </a:r>
            <a:endParaRPr lang="en-US" dirty="0"/>
          </a:p>
        </p:txBody>
      </p:sp>
      <p:sp>
        <p:nvSpPr>
          <p:cNvPr id="3" name="Content Placeholder 2"/>
          <p:cNvSpPr>
            <a:spLocks noGrp="1"/>
          </p:cNvSpPr>
          <p:nvPr>
            <p:ph idx="1"/>
          </p:nvPr>
        </p:nvSpPr>
        <p:spPr>
          <a:xfrm>
            <a:off x="326570" y="1328057"/>
            <a:ext cx="8360229" cy="4778829"/>
          </a:xfrm>
        </p:spPr>
        <p:txBody>
          <a:bodyPr>
            <a:normAutofit/>
          </a:bodyPr>
          <a:lstStyle/>
          <a:p>
            <a:pPr marL="342900" lvl="1" indent="-342900" eaLnBrk="0" fontAlgn="base" hangingPunct="0">
              <a:spcBef>
                <a:spcPct val="0"/>
              </a:spcBef>
              <a:spcAft>
                <a:spcPct val="0"/>
              </a:spcAft>
              <a:buFont typeface="Arial" pitchFamily="34" charset="0"/>
              <a:buChar char="•"/>
            </a:pPr>
            <a:endParaRPr lang="en-US" dirty="0" smtClean="0"/>
          </a:p>
          <a:p>
            <a:pPr marL="342900" lvl="1" indent="-342900" eaLnBrk="0" fontAlgn="base" hangingPunct="0">
              <a:spcBef>
                <a:spcPct val="0"/>
              </a:spcBef>
              <a:spcAft>
                <a:spcPct val="0"/>
              </a:spcAft>
              <a:buFont typeface="Arial" pitchFamily="34" charset="0"/>
              <a:buChar char="•"/>
            </a:pPr>
            <a:r>
              <a:rPr lang="en-US" dirty="0"/>
              <a:t>Document </a:t>
            </a:r>
            <a:r>
              <a:rPr lang="en-US" dirty="0" smtClean="0"/>
              <a:t>sponsor Jim McLaughlin from Volvo/Mack Trucks</a:t>
            </a:r>
            <a:endParaRPr lang="en-US" dirty="0"/>
          </a:p>
          <a:p>
            <a:pPr marL="342900" lvl="1" indent="-342900" eaLnBrk="0" fontAlgn="base" hangingPunct="0">
              <a:spcBef>
                <a:spcPct val="0"/>
              </a:spcBef>
              <a:spcAft>
                <a:spcPct val="0"/>
              </a:spcAft>
              <a:buFont typeface="Arial" pitchFamily="34" charset="0"/>
              <a:buChar char="•"/>
            </a:pPr>
            <a:r>
              <a:rPr lang="en-US" dirty="0" smtClean="0"/>
              <a:t>Early </a:t>
            </a:r>
            <a:r>
              <a:rPr lang="en-US" dirty="0"/>
              <a:t>40-page draft posted in work area </a:t>
            </a:r>
            <a:r>
              <a:rPr lang="en-US" dirty="0" smtClean="0"/>
              <a:t>on October 28</a:t>
            </a:r>
            <a:endParaRPr lang="en-US" b="0" dirty="0" smtClean="0">
              <a:ea typeface="Times New Roman" pitchFamily="18" charset="0"/>
            </a:endParaRPr>
          </a:p>
          <a:p>
            <a:pPr eaLnBrk="0" fontAlgn="base" hangingPunct="0">
              <a:spcBef>
                <a:spcPct val="0"/>
              </a:spcBef>
              <a:spcAft>
                <a:spcPct val="0"/>
              </a:spcAft>
            </a:pPr>
            <a:r>
              <a:rPr lang="en-US" b="0" dirty="0" smtClean="0">
                <a:ea typeface="Times New Roman" pitchFamily="18" charset="0"/>
              </a:rPr>
              <a:t>EVSE</a:t>
            </a:r>
          </a:p>
          <a:p>
            <a:pPr lvl="1" eaLnBrk="0" fontAlgn="base" hangingPunct="0">
              <a:spcBef>
                <a:spcPct val="0"/>
              </a:spcBef>
              <a:spcAft>
                <a:spcPct val="0"/>
              </a:spcAft>
            </a:pPr>
            <a:r>
              <a:rPr lang="en-US" dirty="0">
                <a:ea typeface="Times New Roman" pitchFamily="18" charset="0"/>
              </a:rPr>
              <a:t>Evaluated to </a:t>
            </a:r>
            <a:r>
              <a:rPr lang="en-US" dirty="0" smtClean="0">
                <a:ea typeface="Times New Roman" pitchFamily="18" charset="0"/>
              </a:rPr>
              <a:t>UL-2594, UL-2231 </a:t>
            </a:r>
            <a:endParaRPr lang="en-US" b="0" dirty="0" smtClean="0">
              <a:ea typeface="Times New Roman" pitchFamily="18" charset="0"/>
            </a:endParaRPr>
          </a:p>
          <a:p>
            <a:pPr eaLnBrk="0" fontAlgn="base" hangingPunct="0">
              <a:spcBef>
                <a:spcPct val="0"/>
              </a:spcBef>
              <a:spcAft>
                <a:spcPct val="0"/>
              </a:spcAft>
            </a:pPr>
            <a:r>
              <a:rPr lang="en-US" b="0" dirty="0" err="1" smtClean="0">
                <a:ea typeface="Times New Roman" pitchFamily="18" charset="0"/>
              </a:rPr>
              <a:t>Cordset</a:t>
            </a:r>
            <a:r>
              <a:rPr lang="en-US" b="0" dirty="0" smtClean="0">
                <a:ea typeface="Times New Roman" pitchFamily="18" charset="0"/>
              </a:rPr>
              <a:t> / Coupler</a:t>
            </a:r>
          </a:p>
          <a:p>
            <a:pPr lvl="1" eaLnBrk="0" fontAlgn="base" hangingPunct="0">
              <a:spcBef>
                <a:spcPct val="0"/>
              </a:spcBef>
              <a:spcAft>
                <a:spcPct val="0"/>
              </a:spcAft>
            </a:pPr>
            <a:r>
              <a:rPr lang="en-US" dirty="0" smtClean="0">
                <a:ea typeface="Times New Roman" pitchFamily="18" charset="0"/>
              </a:rPr>
              <a:t>Based on IEC Type-2</a:t>
            </a:r>
          </a:p>
          <a:p>
            <a:pPr lvl="1" eaLnBrk="0" fontAlgn="base" hangingPunct="0">
              <a:spcBef>
                <a:spcPct val="0"/>
              </a:spcBef>
              <a:spcAft>
                <a:spcPct val="0"/>
              </a:spcAft>
            </a:pPr>
            <a:r>
              <a:rPr lang="en-US" dirty="0">
                <a:ea typeface="Times New Roman" pitchFamily="18" charset="0"/>
              </a:rPr>
              <a:t>E</a:t>
            </a:r>
            <a:r>
              <a:rPr lang="en-US" dirty="0" smtClean="0">
                <a:ea typeface="Times New Roman" pitchFamily="18" charset="0"/>
              </a:rPr>
              <a:t>valuated to UL-2251 </a:t>
            </a:r>
          </a:p>
          <a:p>
            <a:pPr eaLnBrk="0" fontAlgn="base" hangingPunct="0">
              <a:spcBef>
                <a:spcPct val="0"/>
              </a:spcBef>
              <a:spcAft>
                <a:spcPct val="0"/>
              </a:spcAft>
            </a:pPr>
            <a:r>
              <a:rPr lang="en-US" b="0" dirty="0" smtClean="0">
                <a:ea typeface="Times New Roman" pitchFamily="18" charset="0"/>
              </a:rPr>
              <a:t>Power levels and voltage </a:t>
            </a:r>
          </a:p>
          <a:p>
            <a:pPr lvl="1" eaLnBrk="0" fontAlgn="base" hangingPunct="0">
              <a:spcBef>
                <a:spcPct val="0"/>
              </a:spcBef>
              <a:spcAft>
                <a:spcPct val="0"/>
              </a:spcAft>
            </a:pPr>
            <a:r>
              <a:rPr lang="en-US" dirty="0" smtClean="0">
                <a:ea typeface="Times New Roman" pitchFamily="18" charset="0"/>
              </a:rPr>
              <a:t>Voltages USA 480VAC / Canada 600VAC</a:t>
            </a:r>
          </a:p>
          <a:p>
            <a:pPr lvl="1" eaLnBrk="0" fontAlgn="base" hangingPunct="0">
              <a:spcBef>
                <a:spcPct val="0"/>
              </a:spcBef>
              <a:spcAft>
                <a:spcPct val="0"/>
              </a:spcAft>
            </a:pPr>
            <a:r>
              <a:rPr lang="en-US" dirty="0" smtClean="0">
                <a:ea typeface="Times New Roman" pitchFamily="18" charset="0"/>
              </a:rPr>
              <a:t>Power example 160A 480VAC 3ø = 133kW</a:t>
            </a:r>
          </a:p>
          <a:p>
            <a:pPr marL="342900" lvl="1" indent="-342900" eaLnBrk="0" fontAlgn="base" hangingPunct="0">
              <a:spcBef>
                <a:spcPct val="0"/>
              </a:spcBef>
              <a:spcAft>
                <a:spcPct val="0"/>
              </a:spcAft>
              <a:buFont typeface="Arial" pitchFamily="34" charset="0"/>
              <a:buChar char="•"/>
            </a:pPr>
            <a:r>
              <a:rPr lang="en-US" dirty="0" smtClean="0"/>
              <a:t>Uses a </a:t>
            </a:r>
            <a:r>
              <a:rPr lang="en-US" dirty="0"/>
              <a:t>d</a:t>
            </a:r>
            <a:r>
              <a:rPr lang="en-US" dirty="0" smtClean="0"/>
              <a:t>igital communication over </a:t>
            </a:r>
            <a:r>
              <a:rPr lang="en-US" dirty="0"/>
              <a:t>the Control </a:t>
            </a:r>
            <a:r>
              <a:rPr lang="en-US" dirty="0" smtClean="0"/>
              <a:t>Pilot which is harmonized with IEC 51851-1 Edition 3 Annex-D drafts</a:t>
            </a:r>
            <a:endParaRPr lang="en-US" dirty="0">
              <a:ea typeface="Times New Roman" pitchFamily="18" charset="0"/>
            </a:endParaRPr>
          </a:p>
        </p:txBody>
      </p:sp>
      <p:sp>
        <p:nvSpPr>
          <p:cNvPr id="4" name="Footer Placeholder 3"/>
          <p:cNvSpPr>
            <a:spLocks noGrp="1"/>
          </p:cNvSpPr>
          <p:nvPr>
            <p:ph type="ftr" sz="quarter" idx="11"/>
          </p:nvPr>
        </p:nvSpPr>
        <p:spPr/>
        <p:txBody>
          <a:bodyPr/>
          <a:lstStyle/>
          <a:p>
            <a:r>
              <a:rPr lang="en-US" dirty="0">
                <a:latin typeface="Arial Black" pitchFamily="34" charset="0"/>
              </a:rPr>
              <a:t>SAE J3068</a:t>
            </a:r>
          </a:p>
        </p:txBody>
      </p:sp>
      <p:sp>
        <p:nvSpPr>
          <p:cNvPr id="5" name="Slide Number Placeholder 4"/>
          <p:cNvSpPr>
            <a:spLocks noGrp="1"/>
          </p:cNvSpPr>
          <p:nvPr>
            <p:ph type="sldNum" sz="quarter" idx="12"/>
          </p:nvPr>
        </p:nvSpPr>
        <p:spPr/>
        <p:txBody>
          <a:bodyPr/>
          <a:lstStyle/>
          <a:p>
            <a:fld id="{09F3F82F-46AA-40DC-AA36-A5DC28FDA803}" type="slidenum">
              <a:rPr lang="en-US" smtClean="0"/>
              <a:pPr/>
              <a:t>4</a:t>
            </a:fld>
            <a:endParaRPr lang="en-US"/>
          </a:p>
        </p:txBody>
      </p:sp>
    </p:spTree>
    <p:extLst>
      <p:ext uri="{BB962C8B-B14F-4D97-AF65-F5344CB8AC3E}">
        <p14:creationId xmlns:p14="http://schemas.microsoft.com/office/powerpoint/2010/main" val="1035839366"/>
      </p:ext>
    </p:extLst>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J3105</a:t>
            </a:r>
            <a:endParaRPr lang="en-US" dirty="0"/>
          </a:p>
        </p:txBody>
      </p:sp>
      <p:sp>
        <p:nvSpPr>
          <p:cNvPr id="3" name="Content Placeholder 2"/>
          <p:cNvSpPr>
            <a:spLocks noGrp="1"/>
          </p:cNvSpPr>
          <p:nvPr>
            <p:ph idx="1"/>
          </p:nvPr>
        </p:nvSpPr>
        <p:spPr>
          <a:xfrm>
            <a:off x="143447" y="1315677"/>
            <a:ext cx="8184718" cy="4780323"/>
          </a:xfrm>
        </p:spPr>
        <p:txBody>
          <a:bodyPr>
            <a:normAutofit/>
          </a:bodyPr>
          <a:lstStyle/>
          <a:p>
            <a:pPr lvl="1"/>
            <a:r>
              <a:rPr lang="en-US" dirty="0" smtClean="0"/>
              <a:t>SAE has authorized a document for overhead power transfer</a:t>
            </a:r>
          </a:p>
          <a:p>
            <a:pPr lvl="1"/>
            <a:r>
              <a:rPr lang="en-US" dirty="0" smtClean="0"/>
              <a:t>Scope</a:t>
            </a:r>
          </a:p>
          <a:p>
            <a:pPr marL="914400" lvl="2" indent="0">
              <a:buNone/>
            </a:pPr>
            <a:r>
              <a:rPr lang="en-US" dirty="0"/>
              <a:t>This document covers the general physical, electrical, functional, testing, and performance requirements for a mechanized (hands free) conductive power transfer system primarily for transit buses using an overhead coupler capable of, but not limited to, transferring DC power. It defines a conductive power transfer method including the curbside electrical contact interface, the vehicle connection interface, the electrical characteristics of the DC supply and the communication system. It also covers the functional and dimensional requirements for the vehicle connection interface and supply equipment </a:t>
            </a:r>
            <a:r>
              <a:rPr lang="en-US" dirty="0" smtClean="0"/>
              <a:t>interface</a:t>
            </a:r>
            <a:endParaRPr lang="en-US" dirty="0"/>
          </a:p>
          <a:p>
            <a:pPr lvl="1"/>
            <a:r>
              <a:rPr lang="en-US" b="1" dirty="0" smtClean="0"/>
              <a:t>Targeted towards in-route overhead charging, for example to recharge at transit bus during a short stop</a:t>
            </a:r>
            <a:endParaRPr lang="en-US" b="1" dirty="0"/>
          </a:p>
          <a:p>
            <a:pPr marL="457200" lvl="1" indent="0">
              <a:buNone/>
            </a:pPr>
            <a:endParaRPr lang="en-US" dirty="0" smtClean="0"/>
          </a:p>
        </p:txBody>
      </p:sp>
      <p:sp>
        <p:nvSpPr>
          <p:cNvPr id="5" name="Footer Placeholder 4"/>
          <p:cNvSpPr>
            <a:spLocks noGrp="1"/>
          </p:cNvSpPr>
          <p:nvPr>
            <p:ph type="ftr" sz="quarter" idx="11"/>
          </p:nvPr>
        </p:nvSpPr>
        <p:spPr/>
        <p:txBody>
          <a:bodyPr/>
          <a:lstStyle/>
          <a:p>
            <a:r>
              <a:rPr lang="en-US" dirty="0" smtClean="0">
                <a:latin typeface="Arial Black" pitchFamily="34" charset="0"/>
              </a:rPr>
              <a:t>SAE J3105</a:t>
            </a:r>
          </a:p>
        </p:txBody>
      </p:sp>
      <p:sp>
        <p:nvSpPr>
          <p:cNvPr id="6" name="Slide Number Placeholder 5"/>
          <p:cNvSpPr>
            <a:spLocks noGrp="1"/>
          </p:cNvSpPr>
          <p:nvPr>
            <p:ph type="sldNum" sz="quarter" idx="12"/>
          </p:nvPr>
        </p:nvSpPr>
        <p:spPr/>
        <p:txBody>
          <a:bodyPr/>
          <a:lstStyle/>
          <a:p>
            <a:fld id="{09F3F82F-46AA-40DC-AA36-A5DC28FDA803}" type="slidenum">
              <a:rPr lang="en-US" smtClean="0"/>
              <a:pPr/>
              <a:t>5</a:t>
            </a:fld>
            <a:endParaRPr lang="en-US"/>
          </a:p>
        </p:txBody>
      </p:sp>
    </p:spTree>
    <p:extLst>
      <p:ext uri="{BB962C8B-B14F-4D97-AF65-F5344CB8AC3E}">
        <p14:creationId xmlns:p14="http://schemas.microsoft.com/office/powerpoint/2010/main" val="417297983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J3105</a:t>
            </a:r>
            <a:endParaRPr lang="en-US" dirty="0"/>
          </a:p>
        </p:txBody>
      </p:sp>
      <p:sp>
        <p:nvSpPr>
          <p:cNvPr id="3" name="Content Placeholder 2"/>
          <p:cNvSpPr>
            <a:spLocks noGrp="1"/>
          </p:cNvSpPr>
          <p:nvPr>
            <p:ph idx="1"/>
          </p:nvPr>
        </p:nvSpPr>
        <p:spPr>
          <a:xfrm>
            <a:off x="143447" y="1315677"/>
            <a:ext cx="8184718" cy="4780323"/>
          </a:xfrm>
        </p:spPr>
        <p:txBody>
          <a:bodyPr>
            <a:normAutofit/>
          </a:bodyPr>
          <a:lstStyle/>
          <a:p>
            <a:pPr lvl="1"/>
            <a:r>
              <a:rPr lang="en-US" dirty="0" smtClean="0"/>
              <a:t>Kick-off SAE meeting held on October 28, 2015</a:t>
            </a:r>
          </a:p>
          <a:p>
            <a:pPr lvl="1"/>
            <a:r>
              <a:rPr lang="en-US" dirty="0"/>
              <a:t>Mark </a:t>
            </a:r>
            <a:r>
              <a:rPr lang="en-US" dirty="0" err="1"/>
              <a:t>Kosowski</a:t>
            </a:r>
            <a:r>
              <a:rPr lang="en-US" dirty="0"/>
              <a:t>, EPRI elected </a:t>
            </a:r>
            <a:r>
              <a:rPr lang="en-US" dirty="0" smtClean="0"/>
              <a:t>SAE document sponsor</a:t>
            </a:r>
          </a:p>
          <a:p>
            <a:pPr lvl="1"/>
            <a:r>
              <a:rPr lang="en-US" dirty="0" smtClean="0"/>
              <a:t>EPRI had a meeting </a:t>
            </a:r>
            <a:r>
              <a:rPr lang="en-US" dirty="0"/>
              <a:t>in conjunction with an APTA meeting the following day </a:t>
            </a:r>
            <a:r>
              <a:rPr lang="en-US" dirty="0" smtClean="0"/>
              <a:t>on Wednesday </a:t>
            </a:r>
            <a:r>
              <a:rPr lang="en-US" dirty="0"/>
              <a:t>November 11, 2015 </a:t>
            </a:r>
          </a:p>
          <a:p>
            <a:pPr lvl="1"/>
            <a:r>
              <a:rPr lang="en-US" dirty="0" smtClean="0"/>
              <a:t>Both meetings were well attended with the majority of the electric transit companies attending</a:t>
            </a:r>
            <a:endParaRPr lang="en-US" dirty="0"/>
          </a:p>
          <a:p>
            <a:pPr lvl="1"/>
            <a:endParaRPr lang="en-US" dirty="0" smtClean="0"/>
          </a:p>
          <a:p>
            <a:pPr lvl="1"/>
            <a:endParaRPr lang="en-US" dirty="0" smtClean="0"/>
          </a:p>
        </p:txBody>
      </p:sp>
      <p:sp>
        <p:nvSpPr>
          <p:cNvPr id="5" name="Footer Placeholder 4"/>
          <p:cNvSpPr>
            <a:spLocks noGrp="1"/>
          </p:cNvSpPr>
          <p:nvPr>
            <p:ph type="ftr" sz="quarter" idx="11"/>
          </p:nvPr>
        </p:nvSpPr>
        <p:spPr/>
        <p:txBody>
          <a:bodyPr/>
          <a:lstStyle/>
          <a:p>
            <a:r>
              <a:rPr lang="en-US" dirty="0" smtClean="0">
                <a:latin typeface="Arial Black" pitchFamily="34" charset="0"/>
              </a:rPr>
              <a:t>SAE J3105</a:t>
            </a:r>
          </a:p>
        </p:txBody>
      </p:sp>
      <p:sp>
        <p:nvSpPr>
          <p:cNvPr id="6" name="Slide Number Placeholder 5"/>
          <p:cNvSpPr>
            <a:spLocks noGrp="1"/>
          </p:cNvSpPr>
          <p:nvPr>
            <p:ph type="sldNum" sz="quarter" idx="12"/>
          </p:nvPr>
        </p:nvSpPr>
        <p:spPr/>
        <p:txBody>
          <a:bodyPr/>
          <a:lstStyle/>
          <a:p>
            <a:fld id="{09F3F82F-46AA-40DC-AA36-A5DC28FDA803}" type="slidenum">
              <a:rPr lang="en-US" smtClean="0"/>
              <a:pPr/>
              <a:t>6</a:t>
            </a:fld>
            <a:endParaRPr lang="en-US"/>
          </a:p>
        </p:txBody>
      </p:sp>
    </p:spTree>
    <p:extLst>
      <p:ext uri="{BB962C8B-B14F-4D97-AF65-F5344CB8AC3E}">
        <p14:creationId xmlns:p14="http://schemas.microsoft.com/office/powerpoint/2010/main" val="6933924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3143" y="517525"/>
            <a:ext cx="9960429" cy="457200"/>
          </a:xfrm>
        </p:spPr>
        <p:txBody>
          <a:bodyPr/>
          <a:lstStyle/>
          <a:p>
            <a:pPr lvl="0" algn="ctr" eaLnBrk="0" fontAlgn="base" hangingPunct="0">
              <a:spcAft>
                <a:spcPct val="0"/>
              </a:spcAft>
            </a:pPr>
            <a:r>
              <a:rPr lang="en-US" dirty="0" smtClean="0"/>
              <a:t>Joining the </a:t>
            </a:r>
            <a:r>
              <a:rPr lang="en-US" dirty="0"/>
              <a:t>Task Force (</a:t>
            </a:r>
            <a:r>
              <a:rPr lang="en-US" dirty="0" smtClean="0"/>
              <a:t>TEVHYB13)</a:t>
            </a:r>
            <a:r>
              <a:rPr lang="en-US" dirty="0"/>
              <a:t/>
            </a:r>
            <a:br>
              <a:rPr lang="en-US" dirty="0"/>
            </a:br>
            <a:endParaRPr lang="en-US" dirty="0"/>
          </a:p>
        </p:txBody>
      </p:sp>
      <p:sp>
        <p:nvSpPr>
          <p:cNvPr id="3" name="Content Placeholder 2"/>
          <p:cNvSpPr>
            <a:spLocks noGrp="1"/>
          </p:cNvSpPr>
          <p:nvPr>
            <p:ph idx="1"/>
          </p:nvPr>
        </p:nvSpPr>
        <p:spPr>
          <a:xfrm>
            <a:off x="326570" y="1328057"/>
            <a:ext cx="8523515" cy="4778829"/>
          </a:xfrm>
        </p:spPr>
        <p:txBody>
          <a:bodyPr>
            <a:normAutofit/>
          </a:bodyPr>
          <a:lstStyle/>
          <a:p>
            <a:pPr lvl="0" eaLnBrk="0" fontAlgn="base" hangingPunct="0">
              <a:spcBef>
                <a:spcPct val="0"/>
              </a:spcBef>
              <a:spcAft>
                <a:spcPct val="0"/>
              </a:spcAft>
            </a:pPr>
            <a:r>
              <a:rPr lang="en-US" dirty="0" smtClean="0">
                <a:ea typeface="Times New Roman" pitchFamily="18" charset="0"/>
              </a:rPr>
              <a:t>Two documents are being developed under the SAE Medium </a:t>
            </a:r>
            <a:r>
              <a:rPr lang="en-US" dirty="0">
                <a:ea typeface="Times New Roman" pitchFamily="18" charset="0"/>
              </a:rPr>
              <a:t>and Heavy Duty Vehicle </a:t>
            </a:r>
            <a:r>
              <a:rPr lang="en-US" dirty="0" smtClean="0">
                <a:ea typeface="Times New Roman" pitchFamily="18" charset="0"/>
              </a:rPr>
              <a:t>Conductive </a:t>
            </a:r>
            <a:r>
              <a:rPr lang="en-US" dirty="0">
                <a:ea typeface="Times New Roman" pitchFamily="18" charset="0"/>
              </a:rPr>
              <a:t>Charging Task Force </a:t>
            </a:r>
            <a:endParaRPr lang="en-US" dirty="0" smtClean="0">
              <a:ea typeface="Times New Roman" pitchFamily="18" charset="0"/>
            </a:endParaRPr>
          </a:p>
          <a:p>
            <a:pPr lvl="1" eaLnBrk="0" fontAlgn="base" hangingPunct="0">
              <a:spcBef>
                <a:spcPct val="0"/>
              </a:spcBef>
              <a:spcAft>
                <a:spcPct val="0"/>
              </a:spcAft>
            </a:pPr>
            <a:r>
              <a:rPr lang="en-US" dirty="0" smtClean="0">
                <a:ea typeface="Times New Roman" pitchFamily="18" charset="0"/>
              </a:rPr>
              <a:t>EV </a:t>
            </a:r>
            <a:r>
              <a:rPr lang="en-US" dirty="0">
                <a:ea typeface="Times New Roman" pitchFamily="18" charset="0"/>
              </a:rPr>
              <a:t>Power Transfer using Overhead Coupler (</a:t>
            </a:r>
            <a:r>
              <a:rPr lang="en-US" dirty="0" smtClean="0">
                <a:ea typeface="Times New Roman" pitchFamily="18" charset="0"/>
              </a:rPr>
              <a:t>J3105)</a:t>
            </a:r>
            <a:endParaRPr lang="en-US" dirty="0">
              <a:ea typeface="Times New Roman" pitchFamily="18" charset="0"/>
            </a:endParaRPr>
          </a:p>
          <a:p>
            <a:pPr lvl="1" eaLnBrk="0" fontAlgn="base" hangingPunct="0">
              <a:spcBef>
                <a:spcPct val="0"/>
              </a:spcBef>
              <a:spcAft>
                <a:spcPct val="0"/>
              </a:spcAft>
            </a:pPr>
            <a:r>
              <a:rPr lang="en-US" dirty="0" smtClean="0">
                <a:ea typeface="Times New Roman" pitchFamily="18" charset="0"/>
              </a:rPr>
              <a:t>EV </a:t>
            </a:r>
            <a:r>
              <a:rPr lang="en-US" dirty="0">
                <a:ea typeface="Times New Roman" pitchFamily="18" charset="0"/>
              </a:rPr>
              <a:t>Power Transfer using Three-phase Capable Coupler </a:t>
            </a:r>
            <a:r>
              <a:rPr lang="en-US" dirty="0" smtClean="0">
                <a:ea typeface="Times New Roman" pitchFamily="18" charset="0"/>
              </a:rPr>
              <a:t>(J3068)</a:t>
            </a:r>
            <a:endParaRPr lang="en-US" dirty="0">
              <a:ea typeface="Times New Roman" pitchFamily="18" charset="0"/>
            </a:endParaRPr>
          </a:p>
          <a:p>
            <a:pPr eaLnBrk="0" fontAlgn="base" hangingPunct="0">
              <a:spcBef>
                <a:spcPct val="0"/>
              </a:spcBef>
              <a:spcAft>
                <a:spcPct val="0"/>
              </a:spcAft>
            </a:pPr>
            <a:r>
              <a:rPr lang="en-US" sz="2400" dirty="0" smtClean="0">
                <a:ea typeface="Times New Roman" pitchFamily="18" charset="0"/>
              </a:rPr>
              <a:t>Download the form to join the task force</a:t>
            </a:r>
          </a:p>
          <a:p>
            <a:pPr lvl="1" eaLnBrk="0" fontAlgn="base" hangingPunct="0">
              <a:spcBef>
                <a:spcPct val="0"/>
              </a:spcBef>
              <a:spcAft>
                <a:spcPct val="0"/>
              </a:spcAft>
            </a:pPr>
            <a:r>
              <a:rPr lang="en-US" sz="2400" dirty="0" smtClean="0">
                <a:ea typeface="Times New Roman" pitchFamily="18" charset="0"/>
                <a:hlinkClick r:id="rId2"/>
              </a:rPr>
              <a:t>http://bit.ly/sae-join</a:t>
            </a:r>
            <a:endParaRPr lang="en-US" sz="2400" dirty="0">
              <a:ea typeface="Times New Roman" pitchFamily="18" charset="0"/>
            </a:endParaRPr>
          </a:p>
          <a:p>
            <a:pPr lvl="1" eaLnBrk="0" fontAlgn="base" hangingPunct="0">
              <a:spcBef>
                <a:spcPct val="0"/>
              </a:spcBef>
              <a:spcAft>
                <a:spcPct val="0"/>
              </a:spcAft>
            </a:pPr>
            <a:r>
              <a:rPr lang="en-US" sz="2400" dirty="0" smtClean="0">
                <a:ea typeface="Times New Roman" pitchFamily="18" charset="0"/>
              </a:rPr>
              <a:t>Return </a:t>
            </a:r>
            <a:r>
              <a:rPr lang="en-US" sz="2400" dirty="0">
                <a:ea typeface="Times New Roman" pitchFamily="18" charset="0"/>
              </a:rPr>
              <a:t>to </a:t>
            </a:r>
            <a:r>
              <a:rPr lang="en-US" sz="2400" dirty="0" smtClean="0">
                <a:ea typeface="Times New Roman" pitchFamily="18" charset="0"/>
              </a:rPr>
              <a:t>SAE Staff</a:t>
            </a:r>
            <a:r>
              <a:rPr lang="en-US" sz="2400" dirty="0">
                <a:ea typeface="Times New Roman" pitchFamily="18" charset="0"/>
              </a:rPr>
              <a:t>: </a:t>
            </a:r>
            <a:r>
              <a:rPr lang="en-US" sz="2400" dirty="0" smtClean="0">
                <a:ea typeface="Times New Roman" pitchFamily="18" charset="0"/>
              </a:rPr>
              <a:t>elizabeth.perry@sae.org </a:t>
            </a:r>
          </a:p>
        </p:txBody>
      </p:sp>
      <p:sp>
        <p:nvSpPr>
          <p:cNvPr id="4" name="Footer Placeholder 3"/>
          <p:cNvSpPr>
            <a:spLocks noGrp="1"/>
          </p:cNvSpPr>
          <p:nvPr>
            <p:ph type="ftr" sz="quarter" idx="11"/>
          </p:nvPr>
        </p:nvSpPr>
        <p:spPr/>
        <p:txBody>
          <a:bodyPr/>
          <a:lstStyle/>
          <a:p>
            <a:r>
              <a:rPr lang="en-US" dirty="0" smtClean="0">
                <a:latin typeface="Arial Black" pitchFamily="34" charset="0"/>
              </a:rPr>
              <a:t>SAE TEVHYB13</a:t>
            </a:r>
          </a:p>
        </p:txBody>
      </p:sp>
      <p:sp>
        <p:nvSpPr>
          <p:cNvPr id="5" name="Slide Number Placeholder 4"/>
          <p:cNvSpPr>
            <a:spLocks noGrp="1"/>
          </p:cNvSpPr>
          <p:nvPr>
            <p:ph type="sldNum" sz="quarter" idx="12"/>
          </p:nvPr>
        </p:nvSpPr>
        <p:spPr/>
        <p:txBody>
          <a:bodyPr/>
          <a:lstStyle/>
          <a:p>
            <a:fld id="{09F3F82F-46AA-40DC-AA36-A5DC28FDA803}" type="slidenum">
              <a:rPr lang="en-US" smtClean="0"/>
              <a:pPr/>
              <a:t>7</a:t>
            </a:fld>
            <a:endParaRPr lang="en-US"/>
          </a:p>
        </p:txBody>
      </p:sp>
    </p:spTree>
    <p:extLst>
      <p:ext uri="{BB962C8B-B14F-4D97-AF65-F5344CB8AC3E}">
        <p14:creationId xmlns:p14="http://schemas.microsoft.com/office/powerpoint/2010/main" val="364234956"/>
      </p:ext>
    </p:extLst>
  </p:cSld>
  <p:clrMapOvr>
    <a:masterClrMapping/>
  </p:clrMapOvr>
  <p:transition spd="slow">
    <p:wipe dir="r"/>
  </p:transition>
</p:sld>
</file>

<file path=ppt/theme/theme1.xml><?xml version="1.0" encoding="utf-8"?>
<a:theme xmlns:a="http://schemas.openxmlformats.org/drawingml/2006/main" name="SA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46220</TotalTime>
  <Words>480</Words>
  <Application>Microsoft Macintosh PowerPoint</Application>
  <PresentationFormat>On-screen Show (4:3)</PresentationFormat>
  <Paragraphs>69</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 Black</vt:lpstr>
      <vt:lpstr>Calibri</vt:lpstr>
      <vt:lpstr>Times New Roman</vt:lpstr>
      <vt:lpstr>Arial</vt:lpstr>
      <vt:lpstr>SAE</vt:lpstr>
      <vt:lpstr>PowerPoint Presentation</vt:lpstr>
      <vt:lpstr>Current Documents Under Development</vt:lpstr>
      <vt:lpstr>Scope of J3068</vt:lpstr>
      <vt:lpstr>J3068</vt:lpstr>
      <vt:lpstr>Scope of J3105</vt:lpstr>
      <vt:lpstr>J3105</vt:lpstr>
      <vt:lpstr>Joining the Task Force (TEVHYB13)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Hank McGlynn</dc:creator>
  <cp:lastModifiedBy>McGee, Rodney Thomas Tyler</cp:lastModifiedBy>
  <cp:revision>2042</cp:revision>
  <cp:lastPrinted>2010-03-08T22:29:39Z</cp:lastPrinted>
  <dcterms:created xsi:type="dcterms:W3CDTF">2008-10-21T23:41:20Z</dcterms:created>
  <dcterms:modified xsi:type="dcterms:W3CDTF">2015-11-18T16:18:39Z</dcterms:modified>
</cp:coreProperties>
</file>