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1"/>
  </p:notesMasterIdLst>
  <p:handoutMasterIdLst>
    <p:handoutMasterId r:id="rId12"/>
  </p:handoutMasterIdLst>
  <p:sldIdLst>
    <p:sldId id="2021" r:id="rId2"/>
    <p:sldId id="2037" r:id="rId3"/>
    <p:sldId id="2042" r:id="rId4"/>
    <p:sldId id="2023" r:id="rId5"/>
    <p:sldId id="2024" r:id="rId6"/>
    <p:sldId id="2025" r:id="rId7"/>
    <p:sldId id="2026" r:id="rId8"/>
    <p:sldId id="2015" r:id="rId9"/>
    <p:sldId id="2039"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BFBFBF"/>
    <a:srgbClr val="808080"/>
    <a:srgbClr val="42B845"/>
    <a:srgbClr val="FF0000"/>
    <a:srgbClr val="3C8051"/>
    <a:srgbClr val="FC0404"/>
    <a:srgbClr val="FF0066"/>
    <a:srgbClr val="4F8341"/>
    <a:srgbClr val="B80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36" autoAdjust="0"/>
    <p:restoredTop sz="95439" autoAdjust="0"/>
  </p:normalViewPr>
  <p:slideViewPr>
    <p:cSldViewPr snapToGrid="0">
      <p:cViewPr>
        <p:scale>
          <a:sx n="117" d="100"/>
          <a:sy n="117" d="100"/>
        </p:scale>
        <p:origin x="106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1" d="100"/>
          <a:sy n="101" d="100"/>
        </p:scale>
        <p:origin x="-35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sz="quarter" idx="1"/>
          </p:nvPr>
        </p:nvSpPr>
        <p:spPr>
          <a:xfrm>
            <a:off x="4143589" y="0"/>
            <a:ext cx="3169921" cy="480060"/>
          </a:xfrm>
          <a:prstGeom prst="rect">
            <a:avLst/>
          </a:prstGeom>
        </p:spPr>
        <p:txBody>
          <a:bodyPr vert="horz" lIns="96646" tIns="48322" rIns="96646" bIns="48322" rtlCol="0"/>
          <a:lstStyle>
            <a:lvl1pPr algn="r">
              <a:defRPr sz="1200"/>
            </a:lvl1pPr>
          </a:lstStyle>
          <a:p>
            <a:fld id="{0044A194-8774-44E4-A20E-14E402521B50}" type="datetimeFigureOut">
              <a:rPr lang="en-US" smtClean="0"/>
              <a:pPr/>
              <a:t>6/22/15</a:t>
            </a:fld>
            <a:endParaRPr lang="en-US"/>
          </a:p>
        </p:txBody>
      </p:sp>
      <p:sp>
        <p:nvSpPr>
          <p:cNvPr id="4" name="Footer Placeholder 3"/>
          <p:cNvSpPr>
            <a:spLocks noGrp="1"/>
          </p:cNvSpPr>
          <p:nvPr>
            <p:ph type="ftr" sz="quarter" idx="2"/>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3"/>
            <a:ext cx="3169921" cy="480060"/>
          </a:xfrm>
          <a:prstGeom prst="rect">
            <a:avLst/>
          </a:prstGeom>
        </p:spPr>
        <p:txBody>
          <a:bodyPr vert="horz" lIns="96646" tIns="48322" rIns="96646" bIns="48322" rtlCol="0" anchor="b"/>
          <a:lstStyle>
            <a:lvl1pPr algn="r">
              <a:defRPr sz="1200"/>
            </a:lvl1pPr>
          </a:lstStyle>
          <a:p>
            <a:fld id="{74D2FC97-2EBD-43A0-BF28-7A4F6117A56A}" type="slidenum">
              <a:rPr lang="en-US" smtClean="0"/>
              <a:pPr/>
              <a:t>‹#›</a:t>
            </a:fld>
            <a:endParaRPr lang="en-US"/>
          </a:p>
        </p:txBody>
      </p:sp>
    </p:spTree>
    <p:extLst>
      <p:ext uri="{BB962C8B-B14F-4D97-AF65-F5344CB8AC3E}">
        <p14:creationId xmlns:p14="http://schemas.microsoft.com/office/powerpoint/2010/main" val="81874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idx="1"/>
          </p:nvPr>
        </p:nvSpPr>
        <p:spPr>
          <a:xfrm>
            <a:off x="4143589" y="0"/>
            <a:ext cx="3169921" cy="480060"/>
          </a:xfrm>
          <a:prstGeom prst="rect">
            <a:avLst/>
          </a:prstGeom>
        </p:spPr>
        <p:txBody>
          <a:bodyPr vert="horz" lIns="96646" tIns="48322" rIns="96646" bIns="48322" rtlCol="0"/>
          <a:lstStyle>
            <a:lvl1pPr algn="r">
              <a:defRPr sz="1200"/>
            </a:lvl1pPr>
          </a:lstStyle>
          <a:p>
            <a:fld id="{C1F2D266-6FB7-4E9A-9A30-6C8036177842}" type="datetimeFigureOut">
              <a:rPr lang="en-US" smtClean="0"/>
              <a:pPr/>
              <a:t>6/22/15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6" tIns="48322" rIns="96646"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6" tIns="48322" rIns="96646" bIns="48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3"/>
            <a:ext cx="3169921" cy="480060"/>
          </a:xfrm>
          <a:prstGeom prst="rect">
            <a:avLst/>
          </a:prstGeom>
        </p:spPr>
        <p:txBody>
          <a:bodyPr vert="horz" lIns="96646" tIns="48322" rIns="96646" bIns="48322" rtlCol="0" anchor="b"/>
          <a:lstStyle>
            <a:lvl1pPr algn="r">
              <a:defRPr sz="1200"/>
            </a:lvl1pPr>
          </a:lstStyle>
          <a:p>
            <a:fld id="{4A23D745-1D3D-454C-87DF-C7E81A37BB06}" type="slidenum">
              <a:rPr lang="en-US" smtClean="0"/>
              <a:pPr/>
              <a:t>‹#›</a:t>
            </a:fld>
            <a:endParaRPr lang="en-US"/>
          </a:p>
        </p:txBody>
      </p:sp>
    </p:spTree>
    <p:extLst>
      <p:ext uri="{BB962C8B-B14F-4D97-AF65-F5344CB8AC3E}">
        <p14:creationId xmlns:p14="http://schemas.microsoft.com/office/powerpoint/2010/main" val="8313175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noFill/>
          <a:ln>
            <a:noFill/>
          </a:ln>
        </p:spPr>
        <p:txBody>
          <a:bodyPr/>
          <a:lstStyle>
            <a:lvl1pPr marL="0" indent="0" algn="ctr">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dirty="0" smtClean="0">
                <a:latin typeface="Arial Black" pitchFamily="34" charset="0"/>
              </a:rPr>
              <a:t>SAE TEVHYB13</a:t>
            </a: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09F3F82F-46AA-40DC-AA36-A5DC28FDA803}"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457200"/>
          </a:xfrm>
        </p:spPr>
        <p:txBody>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400"/>
            </a:lvl1pPr>
          </a:lstStyle>
          <a:p>
            <a:r>
              <a:rPr lang="en-US" dirty="0" smtClean="0">
                <a:latin typeface="Arial Black" pitchFamily="34" charset="0"/>
              </a:rPr>
              <a:t>SAE TEVHYB13</a:t>
            </a:r>
          </a:p>
        </p:txBody>
      </p:sp>
      <p:sp>
        <p:nvSpPr>
          <p:cNvPr id="6" name="Slide Number Placeholder 5"/>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400"/>
            </a:lvl1pPr>
          </a:lstStyle>
          <a:p>
            <a:r>
              <a:rPr lang="en-US" dirty="0" smtClean="0">
                <a:latin typeface="Arial Black" pitchFamily="34" charset="0"/>
              </a:rPr>
              <a:t>SAE TEVHYB13</a:t>
            </a:r>
          </a:p>
        </p:txBody>
      </p:sp>
      <p:sp>
        <p:nvSpPr>
          <p:cNvPr id="5" name="Slide Number Placeholder 4"/>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934200" cy="381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i="0">
                <a:solidFill>
                  <a:schemeClr val="tx1"/>
                </a:solidFill>
                <a:latin typeface="Arial" pitchFamily="34" charset="0"/>
                <a:cs typeface="Arial" pitchFamily="34" charset="0"/>
              </a:defRPr>
            </a:lvl1pPr>
          </a:lstStyle>
          <a:p>
            <a:r>
              <a:rPr lang="en-US" dirty="0" smtClean="0">
                <a:latin typeface="Arial Black" pitchFamily="34" charset="0"/>
              </a:rPr>
              <a:t>SAE TEVHYB13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09F3F82F-46AA-40DC-AA36-A5DC28FDA803}" type="slidenum">
              <a:rPr lang="en-US" smtClean="0"/>
              <a:pPr/>
              <a:t>‹#›</a:t>
            </a:fld>
            <a:endParaRPr lang="en-US" dirty="0"/>
          </a:p>
        </p:txBody>
      </p:sp>
      <p:cxnSp>
        <p:nvCxnSpPr>
          <p:cNvPr id="9" name="Straight Connector 8"/>
          <p:cNvCxnSpPr/>
          <p:nvPr/>
        </p:nvCxnSpPr>
        <p:spPr>
          <a:xfrm>
            <a:off x="0" y="1143000"/>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284685"/>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496832" y="42204"/>
            <a:ext cx="1381125" cy="10572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wipe dir="r"/>
  </p:transition>
  <p:hf hdr="0" dt="0"/>
  <p:txStyles>
    <p:titleStyle>
      <a:lvl1pPr algn="l" defTabSz="914400" rtl="0" eaLnBrk="1" latinLnBrk="0" hangingPunct="1">
        <a:spcBef>
          <a:spcPct val="0"/>
        </a:spcBef>
        <a:buNone/>
        <a:defRPr sz="2400" b="1" i="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sae-jo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a:t>
            </a:r>
            <a:r>
              <a:rPr lang="en-US" dirty="0">
                <a:latin typeface="Arial Black" pitchFamily="34" charset="0"/>
              </a:rPr>
              <a:t>TEVHYB13</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1</a:t>
            </a:fld>
            <a:endParaRPr lang="en-US"/>
          </a:p>
        </p:txBody>
      </p:sp>
      <p:sp>
        <p:nvSpPr>
          <p:cNvPr id="1027" name="Rectangle 3"/>
          <p:cNvSpPr>
            <a:spLocks noChangeArrowheads="1"/>
          </p:cNvSpPr>
          <p:nvPr/>
        </p:nvSpPr>
        <p:spPr bwMode="auto">
          <a:xfrm>
            <a:off x="650167" y="1504242"/>
            <a:ext cx="7981627"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EPRI IWC Meeting</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sz="2800" b="1" dirty="0" smtClean="0"/>
              <a:t>SAE Medium </a:t>
            </a:r>
            <a:r>
              <a:rPr lang="en-US" sz="2800" b="1" dirty="0"/>
              <a:t>and Heavy Duty Vehicle </a:t>
            </a:r>
            <a:endParaRPr lang="en-US" sz="2800" b="1" dirty="0" smtClean="0"/>
          </a:p>
          <a:p>
            <a:pPr lvl="0" algn="ctr" eaLnBrk="0" fontAlgn="base" hangingPunct="0">
              <a:spcBef>
                <a:spcPct val="0"/>
              </a:spcBef>
              <a:spcAft>
                <a:spcPct val="0"/>
              </a:spcAft>
            </a:pPr>
            <a:r>
              <a:rPr lang="en-US" sz="2800" b="1" dirty="0" smtClean="0"/>
              <a:t>Conductive </a:t>
            </a:r>
            <a:r>
              <a:rPr lang="en-US" sz="2800" b="1" dirty="0"/>
              <a:t>Charging Task Force</a:t>
            </a:r>
            <a:r>
              <a:rPr lang="en-US" sz="2800" dirty="0"/>
              <a:t> </a:t>
            </a:r>
            <a:endParaRPr lang="en-US" sz="2800" dirty="0" smtClean="0"/>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Rodney McGee</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Chairman</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University of Delaware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June 23,24,25 2015</a:t>
            </a:r>
          </a:p>
          <a:p>
            <a:pPr lvl="0" algn="ctr" eaLnBrk="0" fontAlgn="base" hangingPunct="0">
              <a:spcBef>
                <a:spcPct val="0"/>
              </a:spcBef>
              <a:spcAft>
                <a:spcPct val="0"/>
              </a:spcAft>
            </a:pPr>
            <a:r>
              <a:rPr lang="en-US" sz="1400" b="1" dirty="0" smtClean="0">
                <a:latin typeface="Arial" pitchFamily="34" charset="0"/>
                <a:ea typeface="Times New Roman" pitchFamily="18" charset="0"/>
                <a:cs typeface="Arial" pitchFamily="34" charset="0"/>
              </a:rPr>
              <a:t>Irwindale</a:t>
            </a:r>
            <a:r>
              <a:rPr lang="en-US" sz="1400" b="1" dirty="0">
                <a:latin typeface="Arial" pitchFamily="34" charset="0"/>
                <a:ea typeface="Times New Roman" pitchFamily="18" charset="0"/>
                <a:cs typeface="Arial" pitchFamily="34" charset="0"/>
              </a:rPr>
              <a:t>, California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126709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Documents Under Development</a:t>
            </a:r>
            <a:endParaRPr lang="en-US" dirty="0"/>
          </a:p>
        </p:txBody>
      </p:sp>
      <p:sp>
        <p:nvSpPr>
          <p:cNvPr id="3" name="Content Placeholder 2"/>
          <p:cNvSpPr>
            <a:spLocks noGrp="1"/>
          </p:cNvSpPr>
          <p:nvPr>
            <p:ph idx="1"/>
          </p:nvPr>
        </p:nvSpPr>
        <p:spPr>
          <a:xfrm>
            <a:off x="326570" y="1328057"/>
            <a:ext cx="8523515" cy="4778829"/>
          </a:xfrm>
        </p:spPr>
        <p:txBody>
          <a:bodyPr>
            <a:normAutofit/>
          </a:bodyPr>
          <a:lstStyle/>
          <a:p>
            <a:pPr lvl="0" eaLnBrk="0" fontAlgn="base" hangingPunct="0">
              <a:spcBef>
                <a:spcPct val="0"/>
              </a:spcBef>
              <a:spcAft>
                <a:spcPct val="0"/>
              </a:spcAft>
            </a:pPr>
            <a:r>
              <a:rPr lang="en-US" dirty="0">
                <a:ea typeface="Times New Roman" pitchFamily="18" charset="0"/>
              </a:rPr>
              <a:t>EV Power Transfer using Overhead Coupler (JXXXX)</a:t>
            </a:r>
          </a:p>
          <a:p>
            <a:pPr lvl="1" eaLnBrk="0" fontAlgn="base" hangingPunct="0">
              <a:spcBef>
                <a:spcPct val="0"/>
              </a:spcBef>
              <a:spcAft>
                <a:spcPct val="0"/>
              </a:spcAft>
            </a:pPr>
            <a:r>
              <a:rPr lang="en-US" dirty="0" smtClean="0">
                <a:ea typeface="Times New Roman" pitchFamily="18" charset="0"/>
              </a:rPr>
              <a:t>Organizing meeting June 23 at IWC</a:t>
            </a:r>
          </a:p>
          <a:p>
            <a:pPr lvl="1" eaLnBrk="0" fontAlgn="base" hangingPunct="0">
              <a:spcBef>
                <a:spcPct val="0"/>
              </a:spcBef>
              <a:spcAft>
                <a:spcPct val="0"/>
              </a:spcAft>
            </a:pPr>
            <a:r>
              <a:rPr lang="en-US" dirty="0" smtClean="0">
                <a:ea typeface="Times New Roman" pitchFamily="18" charset="0"/>
              </a:rPr>
              <a:t>Desire </a:t>
            </a:r>
            <a:r>
              <a:rPr lang="en-US" dirty="0">
                <a:ea typeface="Times New Roman" pitchFamily="18" charset="0"/>
              </a:rPr>
              <a:t>to standardize overhead charging </a:t>
            </a:r>
          </a:p>
          <a:p>
            <a:pPr lvl="1" eaLnBrk="0" fontAlgn="base" hangingPunct="0">
              <a:spcBef>
                <a:spcPct val="0"/>
              </a:spcBef>
              <a:spcAft>
                <a:spcPct val="0"/>
              </a:spcAft>
            </a:pPr>
            <a:r>
              <a:rPr lang="en-US" dirty="0">
                <a:ea typeface="Times New Roman" pitchFamily="18" charset="0"/>
              </a:rPr>
              <a:t>Helps projects where interoperability is desired</a:t>
            </a:r>
          </a:p>
          <a:p>
            <a:pPr lvl="1" eaLnBrk="0" fontAlgn="base" hangingPunct="0">
              <a:spcBef>
                <a:spcPct val="0"/>
              </a:spcBef>
              <a:spcAft>
                <a:spcPct val="0"/>
              </a:spcAft>
            </a:pPr>
            <a:r>
              <a:rPr lang="en-US" dirty="0">
                <a:ea typeface="Times New Roman" pitchFamily="18" charset="0"/>
              </a:rPr>
              <a:t>Development of scope and rational </a:t>
            </a:r>
            <a:r>
              <a:rPr lang="en-US" dirty="0" smtClean="0">
                <a:ea typeface="Times New Roman" pitchFamily="18" charset="0"/>
              </a:rPr>
              <a:t>underway</a:t>
            </a:r>
          </a:p>
          <a:p>
            <a:pPr lvl="1" eaLnBrk="0" fontAlgn="base" hangingPunct="0">
              <a:spcBef>
                <a:spcPct val="0"/>
              </a:spcBef>
              <a:spcAft>
                <a:spcPct val="0"/>
              </a:spcAft>
            </a:pPr>
            <a:r>
              <a:rPr lang="en-US" dirty="0" smtClean="0">
                <a:ea typeface="Times New Roman" pitchFamily="18" charset="0"/>
              </a:rPr>
              <a:t>Select a person to lead overhead meetings</a:t>
            </a:r>
          </a:p>
          <a:p>
            <a:pPr lvl="0"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Three-phase Capable Coupler </a:t>
            </a:r>
            <a:r>
              <a:rPr lang="en-US" dirty="0" smtClean="0">
                <a:ea typeface="Times New Roman" pitchFamily="18" charset="0"/>
              </a:rPr>
              <a:t>(J3068)</a:t>
            </a:r>
          </a:p>
          <a:p>
            <a:pPr lvl="1" eaLnBrk="0" fontAlgn="base" hangingPunct="0">
              <a:spcBef>
                <a:spcPct val="0"/>
              </a:spcBef>
              <a:spcAft>
                <a:spcPct val="0"/>
              </a:spcAft>
            </a:pPr>
            <a:r>
              <a:rPr lang="en-US" dirty="0" smtClean="0">
                <a:ea typeface="Times New Roman" pitchFamily="18" charset="0"/>
              </a:rPr>
              <a:t>Ongoing meetings</a:t>
            </a:r>
          </a:p>
          <a:p>
            <a:pPr lvl="1" eaLnBrk="0" fontAlgn="base" hangingPunct="0">
              <a:spcBef>
                <a:spcPct val="0"/>
              </a:spcBef>
              <a:spcAft>
                <a:spcPct val="0"/>
              </a:spcAft>
            </a:pPr>
            <a:r>
              <a:rPr lang="en-US" dirty="0">
                <a:ea typeface="Times New Roman" pitchFamily="18" charset="0"/>
              </a:rPr>
              <a:t>Document drafting underway </a:t>
            </a:r>
            <a:endParaRPr lang="en-US" dirty="0" smtClean="0">
              <a:ea typeface="Times New Roman" pitchFamily="18" charset="0"/>
            </a:endParaRPr>
          </a:p>
          <a:p>
            <a:pPr marL="342900" lvl="2" indent="-342900" eaLnBrk="0" fontAlgn="base" hangingPunct="0">
              <a:spcBef>
                <a:spcPct val="0"/>
              </a:spcBef>
              <a:spcAft>
                <a:spcPct val="0"/>
              </a:spcAft>
            </a:pPr>
            <a:r>
              <a:rPr lang="en-US" sz="2000" b="1" dirty="0"/>
              <a:t>Wireless charging </a:t>
            </a:r>
            <a:endParaRPr lang="en-US" sz="2000" b="1" dirty="0" smtClean="0"/>
          </a:p>
          <a:p>
            <a:pPr marL="800100" lvl="3" indent="-342900" eaLnBrk="0" fontAlgn="base" hangingPunct="0">
              <a:spcBef>
                <a:spcPct val="0"/>
              </a:spcBef>
              <a:spcAft>
                <a:spcPct val="0"/>
              </a:spcAft>
            </a:pPr>
            <a:r>
              <a:rPr lang="en-US" sz="2000" dirty="0" smtClean="0">
                <a:latin typeface="Arial" charset="0"/>
                <a:ea typeface="Arial" charset="0"/>
                <a:cs typeface="Arial" charset="0"/>
              </a:rPr>
              <a:t>Covered </a:t>
            </a:r>
            <a:r>
              <a:rPr lang="en-US" sz="2000" dirty="0">
                <a:latin typeface="Arial" charset="0"/>
                <a:ea typeface="Arial" charset="0"/>
                <a:cs typeface="Arial" charset="0"/>
              </a:rPr>
              <a:t>sub-group under J2954</a:t>
            </a:r>
          </a:p>
          <a:p>
            <a:pPr marL="800100" lvl="3" indent="-342900" eaLnBrk="0" fontAlgn="base" hangingPunct="0">
              <a:spcBef>
                <a:spcPct val="0"/>
              </a:spcBef>
              <a:spcAft>
                <a:spcPct val="0"/>
              </a:spcAft>
            </a:pPr>
            <a:r>
              <a:rPr lang="en-US" sz="2000" dirty="0" smtClean="0">
                <a:latin typeface="Arial" charset="0"/>
                <a:ea typeface="Arial" charset="0"/>
                <a:cs typeface="Arial" charset="0"/>
              </a:rPr>
              <a:t>Need to liaison to ensure our use cases and requirements are covered</a:t>
            </a:r>
            <a:endParaRPr lang="en-US" sz="2000" b="1" dirty="0">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latin typeface="Arial Black" pitchFamily="34" charset="0"/>
              </a:rPr>
              <a:t>SAE TEVHYB13</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2</a:t>
            </a:fld>
            <a:endParaRPr lang="en-US"/>
          </a:p>
        </p:txBody>
      </p:sp>
    </p:spTree>
    <p:extLst>
      <p:ext uri="{BB962C8B-B14F-4D97-AF65-F5344CB8AC3E}">
        <p14:creationId xmlns:p14="http://schemas.microsoft.com/office/powerpoint/2010/main" val="282828202"/>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517525"/>
            <a:ext cx="9960429" cy="457200"/>
          </a:xfrm>
        </p:spPr>
        <p:txBody>
          <a:bodyPr/>
          <a:lstStyle/>
          <a:p>
            <a:pPr lvl="0" algn="ctr" eaLnBrk="0" fontAlgn="base" hangingPunct="0">
              <a:spcAft>
                <a:spcPct val="0"/>
              </a:spcAft>
            </a:pPr>
            <a:r>
              <a:rPr lang="en-US" dirty="0" smtClean="0"/>
              <a:t>Joining the </a:t>
            </a:r>
            <a:r>
              <a:rPr lang="en-US" dirty="0"/>
              <a:t>Task Force (</a:t>
            </a:r>
            <a:r>
              <a:rPr lang="en-US" dirty="0" smtClean="0"/>
              <a:t>TEVHYB13)</a:t>
            </a:r>
            <a:r>
              <a:rPr lang="en-US" dirty="0"/>
              <a:t/>
            </a:r>
            <a:br>
              <a:rPr lang="en-US" dirty="0"/>
            </a:br>
            <a:endParaRPr lang="en-US" dirty="0"/>
          </a:p>
        </p:txBody>
      </p:sp>
      <p:sp>
        <p:nvSpPr>
          <p:cNvPr id="3" name="Content Placeholder 2"/>
          <p:cNvSpPr>
            <a:spLocks noGrp="1"/>
          </p:cNvSpPr>
          <p:nvPr>
            <p:ph idx="1"/>
          </p:nvPr>
        </p:nvSpPr>
        <p:spPr>
          <a:xfrm>
            <a:off x="326570" y="1328057"/>
            <a:ext cx="8523515" cy="4778829"/>
          </a:xfrm>
        </p:spPr>
        <p:txBody>
          <a:bodyPr>
            <a:normAutofit/>
          </a:bodyPr>
          <a:lstStyle/>
          <a:p>
            <a:pPr lvl="0" eaLnBrk="0" fontAlgn="base" hangingPunct="0">
              <a:spcBef>
                <a:spcPct val="0"/>
              </a:spcBef>
              <a:spcAft>
                <a:spcPct val="0"/>
              </a:spcAft>
            </a:pPr>
            <a:r>
              <a:rPr lang="en-US" dirty="0" smtClean="0">
                <a:ea typeface="Times New Roman" pitchFamily="18" charset="0"/>
              </a:rPr>
              <a:t>Two documents are being developed under the SAE Medium </a:t>
            </a:r>
            <a:r>
              <a:rPr lang="en-US" dirty="0">
                <a:ea typeface="Times New Roman" pitchFamily="18" charset="0"/>
              </a:rPr>
              <a:t>and Heavy Duty Vehicle </a:t>
            </a:r>
            <a:r>
              <a:rPr lang="en-US" dirty="0" smtClean="0">
                <a:ea typeface="Times New Roman" pitchFamily="18" charset="0"/>
              </a:rPr>
              <a:t>Conductive </a:t>
            </a:r>
            <a:r>
              <a:rPr lang="en-US" dirty="0">
                <a:ea typeface="Times New Roman" pitchFamily="18" charset="0"/>
              </a:rPr>
              <a:t>Charging Task Force </a:t>
            </a:r>
            <a:endParaRPr lang="en-US" dirty="0" smtClean="0">
              <a:ea typeface="Times New Roman" pitchFamily="18" charset="0"/>
            </a:endParaRPr>
          </a:p>
          <a:p>
            <a:pPr lvl="1"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Overhead Coupler (JXXXX)</a:t>
            </a:r>
          </a:p>
          <a:p>
            <a:pPr lvl="1"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Three-phase Capable Coupler </a:t>
            </a:r>
            <a:r>
              <a:rPr lang="en-US" dirty="0" smtClean="0">
                <a:ea typeface="Times New Roman" pitchFamily="18" charset="0"/>
              </a:rPr>
              <a:t>(J3068)</a:t>
            </a:r>
            <a:endParaRPr lang="en-US" dirty="0">
              <a:ea typeface="Times New Roman" pitchFamily="18" charset="0"/>
            </a:endParaRPr>
          </a:p>
          <a:p>
            <a:pPr eaLnBrk="0" fontAlgn="base" hangingPunct="0">
              <a:spcBef>
                <a:spcPct val="0"/>
              </a:spcBef>
              <a:spcAft>
                <a:spcPct val="0"/>
              </a:spcAft>
            </a:pPr>
            <a:r>
              <a:rPr lang="en-US" sz="2400" dirty="0" smtClean="0">
                <a:ea typeface="Times New Roman" pitchFamily="18" charset="0"/>
              </a:rPr>
              <a:t>Download the form to join the task force</a:t>
            </a:r>
          </a:p>
          <a:p>
            <a:pPr lvl="1" eaLnBrk="0" fontAlgn="base" hangingPunct="0">
              <a:spcBef>
                <a:spcPct val="0"/>
              </a:spcBef>
              <a:spcAft>
                <a:spcPct val="0"/>
              </a:spcAft>
            </a:pPr>
            <a:r>
              <a:rPr lang="en-US" sz="2400" dirty="0" smtClean="0">
                <a:ea typeface="Times New Roman" pitchFamily="18" charset="0"/>
                <a:hlinkClick r:id="rId2"/>
              </a:rPr>
              <a:t>http://bit.ly/sae-join</a:t>
            </a:r>
            <a:endParaRPr lang="en-US" sz="2400" dirty="0">
              <a:ea typeface="Times New Roman" pitchFamily="18" charset="0"/>
            </a:endParaRPr>
          </a:p>
          <a:p>
            <a:pPr lvl="1" eaLnBrk="0" fontAlgn="base" hangingPunct="0">
              <a:spcBef>
                <a:spcPct val="0"/>
              </a:spcBef>
              <a:spcAft>
                <a:spcPct val="0"/>
              </a:spcAft>
            </a:pPr>
            <a:r>
              <a:rPr lang="en-US" sz="2400" dirty="0" smtClean="0">
                <a:ea typeface="Times New Roman" pitchFamily="18" charset="0"/>
              </a:rPr>
              <a:t>Return </a:t>
            </a:r>
            <a:r>
              <a:rPr lang="en-US" sz="2400" dirty="0">
                <a:ea typeface="Times New Roman" pitchFamily="18" charset="0"/>
              </a:rPr>
              <a:t>to </a:t>
            </a:r>
            <a:r>
              <a:rPr lang="en-US" sz="2400" dirty="0" smtClean="0">
                <a:ea typeface="Times New Roman" pitchFamily="18" charset="0"/>
              </a:rPr>
              <a:t>SAE Staff: Pat </a:t>
            </a:r>
            <a:r>
              <a:rPr lang="en-US" sz="2400" dirty="0" err="1" smtClean="0">
                <a:ea typeface="Times New Roman" pitchFamily="18" charset="0"/>
              </a:rPr>
              <a:t>Ebejer</a:t>
            </a:r>
            <a:r>
              <a:rPr lang="en-US" sz="2400" dirty="0" smtClean="0">
                <a:ea typeface="Times New Roman" pitchFamily="18" charset="0"/>
              </a:rPr>
              <a:t> </a:t>
            </a:r>
            <a:r>
              <a:rPr lang="en-US" sz="2400" dirty="0" err="1">
                <a:ea typeface="Times New Roman" pitchFamily="18" charset="0"/>
              </a:rPr>
              <a:t>pebejer@sae.org</a:t>
            </a:r>
            <a:endParaRPr lang="en-US" sz="2400" dirty="0" smtClean="0">
              <a:ea typeface="Times New Roman" pitchFamily="18" charset="0"/>
            </a:endParaRPr>
          </a:p>
        </p:txBody>
      </p:sp>
      <p:sp>
        <p:nvSpPr>
          <p:cNvPr id="4" name="Footer Placeholder 3"/>
          <p:cNvSpPr>
            <a:spLocks noGrp="1"/>
          </p:cNvSpPr>
          <p:nvPr>
            <p:ph type="ftr" sz="quarter" idx="11"/>
          </p:nvPr>
        </p:nvSpPr>
        <p:spPr/>
        <p:txBody>
          <a:bodyPr/>
          <a:lstStyle/>
          <a:p>
            <a:r>
              <a:rPr lang="en-US" dirty="0" smtClean="0">
                <a:latin typeface="Arial Black" pitchFamily="34" charset="0"/>
              </a:rPr>
              <a:t>SAE TEVHYB13</a:t>
            </a:r>
          </a:p>
        </p:txBody>
      </p:sp>
      <p:sp>
        <p:nvSpPr>
          <p:cNvPr id="5" name="Slide Number Placeholder 4"/>
          <p:cNvSpPr>
            <a:spLocks noGrp="1"/>
          </p:cNvSpPr>
          <p:nvPr>
            <p:ph type="sldNum" sz="quarter" idx="12"/>
          </p:nvPr>
        </p:nvSpPr>
        <p:spPr/>
        <p:txBody>
          <a:bodyPr/>
          <a:lstStyle/>
          <a:p>
            <a:fld id="{09F3F82F-46AA-40DC-AA36-A5DC28FDA803}" type="slidenum">
              <a:rPr lang="en-US" smtClean="0"/>
              <a:pPr/>
              <a:t>3</a:t>
            </a:fld>
            <a:endParaRPr lang="en-US"/>
          </a:p>
        </p:txBody>
      </p:sp>
    </p:spTree>
    <p:extLst>
      <p:ext uri="{BB962C8B-B14F-4D97-AF65-F5344CB8AC3E}">
        <p14:creationId xmlns:p14="http://schemas.microsoft.com/office/powerpoint/2010/main" val="364234956"/>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SAE Transparency Statement</a:t>
            </a:r>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4</a:t>
            </a:fld>
            <a:endParaRPr lang="en-US"/>
          </a:p>
        </p:txBody>
      </p:sp>
      <p:sp>
        <p:nvSpPr>
          <p:cNvPr id="2051" name="Rectangle 3"/>
          <p:cNvSpPr>
            <a:spLocks noChangeArrowheads="1"/>
          </p:cNvSpPr>
          <p:nvPr/>
        </p:nvSpPr>
        <p:spPr bwMode="auto">
          <a:xfrm>
            <a:off x="728420" y="1812489"/>
            <a:ext cx="781114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r>
              <a:rPr lang="en-US" dirty="0" smtClean="0">
                <a:latin typeface="Arial" pitchFamily="34" charset="0"/>
                <a:cs typeface="Arial" pitchFamily="34" charset="0"/>
              </a:rPr>
              <a:t>This Task Force is committed to transparency at the highest level.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topics are discussed in open meetings and decisions are consensus based (not unanimous).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Task Force members are required to be vigilant in their efforts to monitor Task Force activities and decisions by actively participating in the Task Force.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issues with the transparency of this Task Force not resolved by the Task Force Chairman should be brought to the attention of the SAE for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5388502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SAE Anti-Trust Statement</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5</a:t>
            </a:fld>
            <a:endParaRPr lang="en-US"/>
          </a:p>
        </p:txBody>
      </p:sp>
      <p:sp>
        <p:nvSpPr>
          <p:cNvPr id="3073" name="Rectangle 1"/>
          <p:cNvSpPr>
            <a:spLocks noChangeArrowheads="1"/>
          </p:cNvSpPr>
          <p:nvPr/>
        </p:nvSpPr>
        <p:spPr bwMode="auto">
          <a:xfrm>
            <a:off x="1077132" y="1662999"/>
            <a:ext cx="6888997"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In discharging their responsibilities, members of the Technical Standards Board, Councils/Division, and Technical Committees function as individuals and not as agents or representatives of any organization with which they may be associated,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except that government employees participate in accordance with governmental regulations.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Members are appointed to SAE Technical Committees on the basis of their individual qualifications which enable them to contribute to the work of the Committee.</a:t>
            </a:r>
          </a:p>
          <a:p>
            <a:pPr marL="0" marR="0" lvl="0" indent="0" algn="l" defTabSz="914400" rtl="0" eaLnBrk="0" fontAlgn="base" latinLnBrk="0" hangingPunct="0">
              <a:lnSpc>
                <a:spcPct val="100000"/>
              </a:lnSpc>
              <a:spcBef>
                <a:spcPct val="0"/>
              </a:spcBef>
              <a:spcAft>
                <a:spcPct val="0"/>
              </a:spcAft>
              <a:buClrTx/>
              <a:buSzTx/>
              <a:buFontTx/>
              <a:buNone/>
              <a:tabLst>
                <a:tab pos="-914400" algn="l"/>
                <a:tab pos="-685800" algn="l"/>
                <a:tab pos="-457200" algn="l"/>
                <a:tab pos="-228600" algn="l"/>
                <a:tab pos="0" algn="l"/>
                <a:tab pos="228600" algn="l"/>
                <a:tab pos="457200" algn="l"/>
                <a:tab pos="685800" algn="l"/>
                <a:tab pos="914400" algn="l"/>
                <a:tab pos="1006475"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7075748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SAE Patent Disclosure</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6</a:t>
            </a:fld>
            <a:endParaRPr lang="en-US"/>
          </a:p>
        </p:txBody>
      </p:sp>
      <p:sp>
        <p:nvSpPr>
          <p:cNvPr id="92161" name="Rectangle 1"/>
          <p:cNvSpPr>
            <a:spLocks noChangeArrowheads="1"/>
          </p:cNvSpPr>
          <p:nvPr/>
        </p:nvSpPr>
        <p:spPr bwMode="auto">
          <a:xfrm>
            <a:off x="743919" y="1497420"/>
            <a:ext cx="75321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Each SAE Technical Committee or SAE working group member would be required to disclose at specified times during a development process all patents and patent applications that are owned, controlled or licensed by the member, member’s employer or third party and that the member believes may become essential to the draft specification under development.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member would make this disclosure based on the member’s good faith and reasonable inquiry.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SAE International receives a notice that a proposed SAE Technical Report may require the use of an invention claimed in a patent, the respective part of the SAE Technical Standards Board Policy will be followed.</a:t>
            </a:r>
            <a:endParaRPr lang="en-US" dirty="0">
              <a:latin typeface="Arial" pitchFamily="34" charset="0"/>
              <a:cs typeface="Arial" pitchFamily="34" charset="0"/>
            </a:endParaRPr>
          </a:p>
        </p:txBody>
      </p:sp>
    </p:spTree>
    <p:extLst>
      <p:ext uri="{BB962C8B-B14F-4D97-AF65-F5344CB8AC3E}">
        <p14:creationId xmlns:p14="http://schemas.microsoft.com/office/powerpoint/2010/main" val="3486291294"/>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SAE Use Discretion in Information Exchange</a:t>
            </a:r>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7</a:t>
            </a:fld>
            <a:endParaRPr lang="en-US"/>
          </a:p>
        </p:txBody>
      </p:sp>
      <p:sp>
        <p:nvSpPr>
          <p:cNvPr id="93185" name="Rectangle 1"/>
          <p:cNvSpPr>
            <a:spLocks noChangeArrowheads="1"/>
          </p:cNvSpPr>
          <p:nvPr/>
        </p:nvSpPr>
        <p:spPr bwMode="auto">
          <a:xfrm>
            <a:off x="720671" y="1762293"/>
            <a:ext cx="76484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of SAE Technical Standards Boards, Councils and Technical Committees and working groups shall be sensitive to the nature of information they share and exchange when carrying out their responsibilities.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are to exercise discretion at all times keeping in mind that a primary objective of their membership is to contribute to the advancement of technical and engineering science through the development of recognized industry reports and standards.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SAE is not responsible for protecting information exchanged by members, nor will SAE be liable for or mediate any dispute related to any misuse of information.</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0783504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J3068</a:t>
            </a:r>
            <a:endParaRPr lang="en-US" dirty="0"/>
          </a:p>
        </p:txBody>
      </p:sp>
      <p:sp>
        <p:nvSpPr>
          <p:cNvPr id="3" name="Content Placeholder 2"/>
          <p:cNvSpPr>
            <a:spLocks noGrp="1"/>
          </p:cNvSpPr>
          <p:nvPr>
            <p:ph idx="1"/>
          </p:nvPr>
        </p:nvSpPr>
        <p:spPr>
          <a:xfrm>
            <a:off x="143447" y="1315677"/>
            <a:ext cx="8184718" cy="4780323"/>
          </a:xfrm>
        </p:spPr>
        <p:txBody>
          <a:bodyPr>
            <a:normAutofit/>
          </a:bodyPr>
          <a:lstStyle/>
          <a:p>
            <a:pPr lvl="1"/>
            <a:r>
              <a:rPr lang="en-US" dirty="0" smtClean="0"/>
              <a:t>The SAE has authorized a document for three-phase AC charging for electric vehicles </a:t>
            </a:r>
          </a:p>
          <a:p>
            <a:pPr lvl="1"/>
            <a:r>
              <a:rPr lang="en-US" dirty="0" smtClean="0"/>
              <a:t>Scope</a:t>
            </a:r>
          </a:p>
          <a:p>
            <a:pPr marL="914400" lvl="2" indent="0">
              <a:buNone/>
            </a:pPr>
            <a:r>
              <a:rPr lang="en-US" dirty="0"/>
              <a:t>This document covers the general physical, electrical, functional, testing, and performance requirements for conductive power transfer to an electric vehicle using a coupler capable of, but not limited to, transferring three-phase AC power. It defines a conductive power transfer method including the digital communication system. It also covers the functional and dimensional requirements for the vehicle inlet, supply equipment outlet, and mating housings and </a:t>
            </a:r>
            <a:r>
              <a:rPr lang="en-US" dirty="0" smtClean="0"/>
              <a:t>contacts</a:t>
            </a:r>
            <a:r>
              <a:rPr lang="en-US" dirty="0"/>
              <a:t>.</a:t>
            </a:r>
          </a:p>
          <a:p>
            <a:pPr lvl="1"/>
            <a:r>
              <a:rPr lang="en-US" b="1" dirty="0"/>
              <a:t>Targeted towards charging at commercial and industrial locations or other places where three-phase power is </a:t>
            </a:r>
            <a:r>
              <a:rPr lang="en-US" b="1" dirty="0" smtClean="0"/>
              <a:t>available and preferred.</a:t>
            </a:r>
            <a:endParaRPr lang="en-US" b="1" dirty="0"/>
          </a:p>
          <a:p>
            <a:pPr marL="457200" lvl="1" indent="0">
              <a:buNone/>
            </a:pPr>
            <a:endParaRPr lang="en-US" dirty="0" smtClean="0"/>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8</a:t>
            </a:fld>
            <a:endParaRPr lang="en-US"/>
          </a:p>
        </p:txBody>
      </p:sp>
    </p:spTree>
    <p:extLst>
      <p:ext uri="{BB962C8B-B14F-4D97-AF65-F5344CB8AC3E}">
        <p14:creationId xmlns:p14="http://schemas.microsoft.com/office/powerpoint/2010/main" val="41729798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J3068</a:t>
            </a:r>
            <a:endParaRPr lang="en-US" dirty="0"/>
          </a:p>
        </p:txBody>
      </p:sp>
      <p:sp>
        <p:nvSpPr>
          <p:cNvPr id="3" name="Content Placeholder 2"/>
          <p:cNvSpPr>
            <a:spLocks noGrp="1"/>
          </p:cNvSpPr>
          <p:nvPr>
            <p:ph idx="1"/>
          </p:nvPr>
        </p:nvSpPr>
        <p:spPr>
          <a:xfrm>
            <a:off x="326570" y="1328057"/>
            <a:ext cx="8360229" cy="4778829"/>
          </a:xfrm>
        </p:spPr>
        <p:txBody>
          <a:bodyPr>
            <a:normAutofit/>
          </a:bodyPr>
          <a:lstStyle/>
          <a:p>
            <a:pPr eaLnBrk="0" fontAlgn="base" hangingPunct="0">
              <a:spcBef>
                <a:spcPct val="0"/>
              </a:spcBef>
              <a:spcAft>
                <a:spcPct val="0"/>
              </a:spcAft>
            </a:pPr>
            <a:r>
              <a:rPr lang="en-US" b="0" dirty="0" smtClean="0">
                <a:ea typeface="Times New Roman" pitchFamily="18" charset="0"/>
              </a:rPr>
              <a:t>EVSE</a:t>
            </a:r>
          </a:p>
          <a:p>
            <a:pPr lvl="1" eaLnBrk="0" fontAlgn="base" hangingPunct="0">
              <a:spcBef>
                <a:spcPct val="0"/>
              </a:spcBef>
              <a:spcAft>
                <a:spcPct val="0"/>
              </a:spcAft>
            </a:pPr>
            <a:r>
              <a:rPr lang="en-US" dirty="0" smtClean="0">
                <a:ea typeface="Times New Roman" pitchFamily="18" charset="0"/>
              </a:rPr>
              <a:t>Tested to UL-2594, UL-2231 </a:t>
            </a:r>
            <a:endParaRPr lang="en-US" b="0" dirty="0" smtClean="0">
              <a:ea typeface="Times New Roman" pitchFamily="18" charset="0"/>
            </a:endParaRPr>
          </a:p>
          <a:p>
            <a:pPr eaLnBrk="0" fontAlgn="base" hangingPunct="0">
              <a:spcBef>
                <a:spcPct val="0"/>
              </a:spcBef>
              <a:spcAft>
                <a:spcPct val="0"/>
              </a:spcAft>
            </a:pPr>
            <a:r>
              <a:rPr lang="en-US" b="0" dirty="0" smtClean="0">
                <a:ea typeface="Times New Roman" pitchFamily="18" charset="0"/>
              </a:rPr>
              <a:t>Three-phase capable coupler</a:t>
            </a:r>
          </a:p>
          <a:p>
            <a:pPr lvl="1" eaLnBrk="0" fontAlgn="base" hangingPunct="0">
              <a:spcBef>
                <a:spcPct val="0"/>
              </a:spcBef>
              <a:spcAft>
                <a:spcPct val="0"/>
              </a:spcAft>
            </a:pPr>
            <a:r>
              <a:rPr lang="en-US" dirty="0" smtClean="0">
                <a:ea typeface="Times New Roman" pitchFamily="18" charset="0"/>
              </a:rPr>
              <a:t>IEC Type-2</a:t>
            </a:r>
          </a:p>
          <a:p>
            <a:pPr lvl="1" eaLnBrk="0" fontAlgn="base" hangingPunct="0">
              <a:spcBef>
                <a:spcPct val="0"/>
              </a:spcBef>
              <a:spcAft>
                <a:spcPct val="0"/>
              </a:spcAft>
            </a:pPr>
            <a:r>
              <a:rPr lang="en-US" dirty="0" smtClean="0">
                <a:ea typeface="Times New Roman" pitchFamily="18" charset="0"/>
              </a:rPr>
              <a:t>Need to be evaluated to UL-2251 </a:t>
            </a:r>
          </a:p>
          <a:p>
            <a:pPr eaLnBrk="0" fontAlgn="base" hangingPunct="0">
              <a:spcBef>
                <a:spcPct val="0"/>
              </a:spcBef>
              <a:spcAft>
                <a:spcPct val="0"/>
              </a:spcAft>
            </a:pPr>
            <a:r>
              <a:rPr lang="en-US" b="0" dirty="0" smtClean="0">
                <a:ea typeface="Times New Roman" pitchFamily="18" charset="0"/>
              </a:rPr>
              <a:t>Power levels and voltage </a:t>
            </a:r>
          </a:p>
          <a:p>
            <a:pPr lvl="1" eaLnBrk="0" fontAlgn="base" hangingPunct="0">
              <a:spcBef>
                <a:spcPct val="0"/>
              </a:spcBef>
              <a:spcAft>
                <a:spcPct val="0"/>
              </a:spcAft>
            </a:pPr>
            <a:r>
              <a:rPr lang="en-US" dirty="0" smtClean="0">
                <a:ea typeface="Times New Roman" pitchFamily="18" charset="0"/>
              </a:rPr>
              <a:t>Voltages USA 480VAC / Canada 600VAC</a:t>
            </a:r>
          </a:p>
          <a:p>
            <a:pPr lvl="1" eaLnBrk="0" fontAlgn="base" hangingPunct="0">
              <a:spcBef>
                <a:spcPct val="0"/>
              </a:spcBef>
              <a:spcAft>
                <a:spcPct val="0"/>
              </a:spcAft>
            </a:pPr>
            <a:r>
              <a:rPr lang="en-US" dirty="0" smtClean="0">
                <a:ea typeface="Times New Roman" pitchFamily="18" charset="0"/>
              </a:rPr>
              <a:t>Power example 160A 480VAC 3ø = 133kW</a:t>
            </a:r>
          </a:p>
          <a:p>
            <a:pPr marL="342900" lvl="1" indent="-342900" eaLnBrk="0" fontAlgn="base" hangingPunct="0">
              <a:spcBef>
                <a:spcPct val="0"/>
              </a:spcBef>
              <a:spcAft>
                <a:spcPct val="0"/>
              </a:spcAft>
              <a:buFont typeface="Arial" pitchFamily="34" charset="0"/>
              <a:buChar char="•"/>
            </a:pPr>
            <a:r>
              <a:rPr lang="en-US" dirty="0"/>
              <a:t>Increase minimum “packaging room” to allow for heavier duty housings and bigger wires in the </a:t>
            </a:r>
            <a:r>
              <a:rPr lang="en-US" dirty="0" smtClean="0"/>
              <a:t>future</a:t>
            </a:r>
          </a:p>
          <a:p>
            <a:pPr marL="742950" lvl="2" indent="-342900" eaLnBrk="0" fontAlgn="base" hangingPunct="0">
              <a:spcBef>
                <a:spcPct val="0"/>
              </a:spcBef>
              <a:spcAft>
                <a:spcPct val="0"/>
              </a:spcAft>
            </a:pPr>
            <a:endParaRPr lang="en-US" dirty="0"/>
          </a:p>
          <a:p>
            <a:pPr eaLnBrk="0" fontAlgn="base" hangingPunct="0">
              <a:spcBef>
                <a:spcPct val="0"/>
              </a:spcBef>
              <a:spcAft>
                <a:spcPct val="0"/>
              </a:spcAft>
            </a:pPr>
            <a:endParaRPr lang="en-US" dirty="0">
              <a:ea typeface="Times New Roman" pitchFamily="18" charset="0"/>
            </a:endParaRPr>
          </a:p>
        </p:txBody>
      </p:sp>
      <p:sp>
        <p:nvSpPr>
          <p:cNvPr id="4" name="Footer Placeholder 3"/>
          <p:cNvSpPr>
            <a:spLocks noGrp="1"/>
          </p:cNvSpPr>
          <p:nvPr>
            <p:ph type="ftr" sz="quarter" idx="11"/>
          </p:nvPr>
        </p:nvSpPr>
        <p:spPr/>
        <p:txBody>
          <a:bodyPr/>
          <a:lstStyle/>
          <a:p>
            <a:r>
              <a:rPr lang="en-US" smtClean="0">
                <a:latin typeface="Arial Black" pitchFamily="34" charset="0"/>
              </a:rPr>
              <a:t>SAE TEVHYB13</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9</a:t>
            </a:fld>
            <a:endParaRPr lang="en-US"/>
          </a:p>
        </p:txBody>
      </p:sp>
    </p:spTree>
    <p:extLst>
      <p:ext uri="{BB962C8B-B14F-4D97-AF65-F5344CB8AC3E}">
        <p14:creationId xmlns:p14="http://schemas.microsoft.com/office/powerpoint/2010/main" val="1035839366"/>
      </p:ext>
    </p:extLst>
  </p:cSld>
  <p:clrMapOvr>
    <a:masterClrMapping/>
  </p:clrMapOvr>
  <p:transition spd="slow">
    <p:wipe dir="r"/>
  </p:transition>
</p:sld>
</file>

<file path=ppt/theme/theme1.xml><?xml version="1.0" encoding="utf-8"?>
<a:theme xmlns:a="http://schemas.openxmlformats.org/drawingml/2006/main" name="S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46067</TotalTime>
  <Words>556</Words>
  <Application>Microsoft Macintosh PowerPoint</Application>
  <PresentationFormat>On-screen Show (4:3)</PresentationFormat>
  <Paragraphs>93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Black</vt:lpstr>
      <vt:lpstr>Calibri</vt:lpstr>
      <vt:lpstr>Times New Roman</vt:lpstr>
      <vt:lpstr>Arial</vt:lpstr>
      <vt:lpstr>SAE</vt:lpstr>
      <vt:lpstr>PowerPoint Presentation</vt:lpstr>
      <vt:lpstr>Current Documents Under Development</vt:lpstr>
      <vt:lpstr>Joining the Task Force (TEVHYB13) </vt:lpstr>
      <vt:lpstr>SAE Transparency Statement</vt:lpstr>
      <vt:lpstr>SAE Anti-Trust Statement</vt:lpstr>
      <vt:lpstr>SAE Patent Disclosure</vt:lpstr>
      <vt:lpstr>SAE Use Discretion in Information Exchange</vt:lpstr>
      <vt:lpstr>Scope of J3068</vt:lpstr>
      <vt:lpstr>J3068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Hank McGlynn</dc:creator>
  <cp:lastModifiedBy>Microsoft Office User</cp:lastModifiedBy>
  <cp:revision>2032</cp:revision>
  <cp:lastPrinted>2010-03-08T22:29:39Z</cp:lastPrinted>
  <dcterms:created xsi:type="dcterms:W3CDTF">2008-10-21T23:41:20Z</dcterms:created>
  <dcterms:modified xsi:type="dcterms:W3CDTF">2015-06-23T04:56:09Z</dcterms:modified>
</cp:coreProperties>
</file>