
<file path=[Content_Types].xml><?xml version="1.0" encoding="utf-8"?>
<Types xmlns="http://schemas.openxmlformats.org/package/2006/content-types">
  <Default Extension="xml" ContentType="application/xml"/>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5">
  <p:sldMasterIdLst>
    <p:sldMasterId id="2147483648" r:id="rId1"/>
  </p:sldMasterIdLst>
  <p:notesMasterIdLst>
    <p:notesMasterId r:id="rId9"/>
  </p:notesMasterIdLst>
  <p:handoutMasterIdLst>
    <p:handoutMasterId r:id="rId10"/>
  </p:handoutMasterIdLst>
  <p:sldIdLst>
    <p:sldId id="2052" r:id="rId2"/>
    <p:sldId id="2055" r:id="rId3"/>
    <p:sldId id="2056" r:id="rId4"/>
    <p:sldId id="2057" r:id="rId5"/>
    <p:sldId id="2058" r:id="rId6"/>
    <p:sldId id="2054" r:id="rId7"/>
    <p:sldId id="2059" r:id="rId8"/>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p15:clr>
            <a:srgbClr val="A4A3A4"/>
          </p15:clr>
        </p15:guide>
        <p15:guide id="2" pos="230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FFFD78"/>
    <a:srgbClr val="FFF304"/>
    <a:srgbClr val="E6E6E6"/>
    <a:srgbClr val="BFBFBF"/>
    <a:srgbClr val="808080"/>
    <a:srgbClr val="42B845"/>
    <a:srgbClr val="FF0000"/>
    <a:srgbClr val="3C8051"/>
    <a:srgbClr val="FC0404"/>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591" autoAdjust="0"/>
    <p:restoredTop sz="94513" autoAdjust="0"/>
  </p:normalViewPr>
  <p:slideViewPr>
    <p:cSldViewPr snapToGrid="0">
      <p:cViewPr>
        <p:scale>
          <a:sx n="91" d="100"/>
          <a:sy n="91" d="100"/>
        </p:scale>
        <p:origin x="1816" y="80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101" d="100"/>
          <a:sy n="101" d="100"/>
        </p:scale>
        <p:origin x="-3576" y="-102"/>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notesMaster" Target="notesMasters/notesMaster1.xml"/><Relationship Id="rId1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169921" cy="480060"/>
          </a:xfrm>
          <a:prstGeom prst="rect">
            <a:avLst/>
          </a:prstGeom>
        </p:spPr>
        <p:txBody>
          <a:bodyPr vert="horz" lIns="96646" tIns="48322" rIns="96646" bIns="48322" rtlCol="0"/>
          <a:lstStyle>
            <a:lvl1pPr algn="l">
              <a:defRPr sz="1200"/>
            </a:lvl1pPr>
          </a:lstStyle>
          <a:p>
            <a:endParaRPr lang="en-US"/>
          </a:p>
        </p:txBody>
      </p:sp>
      <p:sp>
        <p:nvSpPr>
          <p:cNvPr id="3" name="Date Placeholder 2"/>
          <p:cNvSpPr>
            <a:spLocks noGrp="1"/>
          </p:cNvSpPr>
          <p:nvPr>
            <p:ph type="dt" sz="quarter" idx="1"/>
          </p:nvPr>
        </p:nvSpPr>
        <p:spPr>
          <a:xfrm>
            <a:off x="4143589" y="0"/>
            <a:ext cx="3169921" cy="480060"/>
          </a:xfrm>
          <a:prstGeom prst="rect">
            <a:avLst/>
          </a:prstGeom>
        </p:spPr>
        <p:txBody>
          <a:bodyPr vert="horz" lIns="96646" tIns="48322" rIns="96646" bIns="48322" rtlCol="0"/>
          <a:lstStyle>
            <a:lvl1pPr algn="r">
              <a:defRPr sz="1200"/>
            </a:lvl1pPr>
          </a:lstStyle>
          <a:p>
            <a:fld id="{0044A194-8774-44E4-A20E-14E402521B50}" type="datetimeFigureOut">
              <a:rPr lang="en-US" smtClean="0"/>
              <a:pPr/>
              <a:t>4/18/17</a:t>
            </a:fld>
            <a:endParaRPr lang="en-US"/>
          </a:p>
        </p:txBody>
      </p:sp>
      <p:sp>
        <p:nvSpPr>
          <p:cNvPr id="4" name="Footer Placeholder 3"/>
          <p:cNvSpPr>
            <a:spLocks noGrp="1"/>
          </p:cNvSpPr>
          <p:nvPr>
            <p:ph type="ftr" sz="quarter" idx="2"/>
          </p:nvPr>
        </p:nvSpPr>
        <p:spPr>
          <a:xfrm>
            <a:off x="1" y="9119473"/>
            <a:ext cx="3169921" cy="480060"/>
          </a:xfrm>
          <a:prstGeom prst="rect">
            <a:avLst/>
          </a:prstGeom>
        </p:spPr>
        <p:txBody>
          <a:bodyPr vert="horz" lIns="96646" tIns="48322" rIns="96646" bIns="48322" rtlCol="0" anchor="b"/>
          <a:lstStyle>
            <a:lvl1pPr algn="l">
              <a:defRPr sz="1200"/>
            </a:lvl1pPr>
          </a:lstStyle>
          <a:p>
            <a:endParaRPr lang="en-US"/>
          </a:p>
        </p:txBody>
      </p:sp>
      <p:sp>
        <p:nvSpPr>
          <p:cNvPr id="5" name="Slide Number Placeholder 4"/>
          <p:cNvSpPr>
            <a:spLocks noGrp="1"/>
          </p:cNvSpPr>
          <p:nvPr>
            <p:ph type="sldNum" sz="quarter" idx="3"/>
          </p:nvPr>
        </p:nvSpPr>
        <p:spPr>
          <a:xfrm>
            <a:off x="4143589" y="9119473"/>
            <a:ext cx="3169921" cy="480060"/>
          </a:xfrm>
          <a:prstGeom prst="rect">
            <a:avLst/>
          </a:prstGeom>
        </p:spPr>
        <p:txBody>
          <a:bodyPr vert="horz" lIns="96646" tIns="48322" rIns="96646" bIns="48322" rtlCol="0" anchor="b"/>
          <a:lstStyle>
            <a:lvl1pPr algn="r">
              <a:defRPr sz="1200"/>
            </a:lvl1pPr>
          </a:lstStyle>
          <a:p>
            <a:fld id="{74D2FC97-2EBD-43A0-BF28-7A4F6117A56A}" type="slidenum">
              <a:rPr lang="en-US" smtClean="0"/>
              <a:pPr/>
              <a:t>‹#›</a:t>
            </a:fld>
            <a:endParaRPr lang="en-US"/>
          </a:p>
        </p:txBody>
      </p:sp>
    </p:spTree>
    <p:extLst>
      <p:ext uri="{BB962C8B-B14F-4D97-AF65-F5344CB8AC3E}">
        <p14:creationId xmlns:p14="http://schemas.microsoft.com/office/powerpoint/2010/main" val="81874589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169921" cy="480060"/>
          </a:xfrm>
          <a:prstGeom prst="rect">
            <a:avLst/>
          </a:prstGeom>
        </p:spPr>
        <p:txBody>
          <a:bodyPr vert="horz" lIns="96646" tIns="48322" rIns="96646" bIns="48322" rtlCol="0"/>
          <a:lstStyle>
            <a:lvl1pPr algn="l">
              <a:defRPr sz="1200"/>
            </a:lvl1pPr>
          </a:lstStyle>
          <a:p>
            <a:endParaRPr lang="en-US"/>
          </a:p>
        </p:txBody>
      </p:sp>
      <p:sp>
        <p:nvSpPr>
          <p:cNvPr id="3" name="Date Placeholder 2"/>
          <p:cNvSpPr>
            <a:spLocks noGrp="1"/>
          </p:cNvSpPr>
          <p:nvPr>
            <p:ph type="dt" idx="1"/>
          </p:nvPr>
        </p:nvSpPr>
        <p:spPr>
          <a:xfrm>
            <a:off x="4143589" y="0"/>
            <a:ext cx="3169921" cy="480060"/>
          </a:xfrm>
          <a:prstGeom prst="rect">
            <a:avLst/>
          </a:prstGeom>
        </p:spPr>
        <p:txBody>
          <a:bodyPr vert="horz" lIns="96646" tIns="48322" rIns="96646" bIns="48322" rtlCol="0"/>
          <a:lstStyle>
            <a:lvl1pPr algn="r">
              <a:defRPr sz="1200"/>
            </a:lvl1pPr>
          </a:lstStyle>
          <a:p>
            <a:fld id="{C1F2D266-6FB7-4E9A-9A30-6C8036177842}" type="datetimeFigureOut">
              <a:rPr lang="en-US" smtClean="0"/>
              <a:pPr/>
              <a:t>4/18/17</a:t>
            </a:fld>
            <a:endParaRPr lang="en-US"/>
          </a:p>
        </p:txBody>
      </p:sp>
      <p:sp>
        <p:nvSpPr>
          <p:cNvPr id="4" name="Slide Image Placeholder 3"/>
          <p:cNvSpPr>
            <a:spLocks noGrp="1" noRot="1" noChangeAspect="1"/>
          </p:cNvSpPr>
          <p:nvPr>
            <p:ph type="sldImg" idx="2"/>
          </p:nvPr>
        </p:nvSpPr>
        <p:spPr>
          <a:xfrm>
            <a:off x="1257300" y="719138"/>
            <a:ext cx="4800600" cy="3600450"/>
          </a:xfrm>
          <a:prstGeom prst="rect">
            <a:avLst/>
          </a:prstGeom>
          <a:noFill/>
          <a:ln w="12700">
            <a:solidFill>
              <a:prstClr val="black"/>
            </a:solidFill>
          </a:ln>
        </p:spPr>
        <p:txBody>
          <a:bodyPr vert="horz" lIns="96646" tIns="48322" rIns="96646" bIns="48322" rtlCol="0" anchor="ctr"/>
          <a:lstStyle/>
          <a:p>
            <a:endParaRPr lang="en-US"/>
          </a:p>
        </p:txBody>
      </p:sp>
      <p:sp>
        <p:nvSpPr>
          <p:cNvPr id="5" name="Notes Placeholder 4"/>
          <p:cNvSpPr>
            <a:spLocks noGrp="1"/>
          </p:cNvSpPr>
          <p:nvPr>
            <p:ph type="body" sz="quarter" idx="3"/>
          </p:nvPr>
        </p:nvSpPr>
        <p:spPr>
          <a:xfrm>
            <a:off x="731521" y="4560571"/>
            <a:ext cx="5852160" cy="4320540"/>
          </a:xfrm>
          <a:prstGeom prst="rect">
            <a:avLst/>
          </a:prstGeom>
        </p:spPr>
        <p:txBody>
          <a:bodyPr vert="horz" lIns="96646" tIns="48322" rIns="96646" bIns="48322"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9119473"/>
            <a:ext cx="3169921" cy="480060"/>
          </a:xfrm>
          <a:prstGeom prst="rect">
            <a:avLst/>
          </a:prstGeom>
        </p:spPr>
        <p:txBody>
          <a:bodyPr vert="horz" lIns="96646" tIns="48322" rIns="96646" bIns="48322" rtlCol="0" anchor="b"/>
          <a:lstStyle>
            <a:lvl1pPr algn="l">
              <a:defRPr sz="1200"/>
            </a:lvl1pPr>
          </a:lstStyle>
          <a:p>
            <a:endParaRPr lang="en-US"/>
          </a:p>
        </p:txBody>
      </p:sp>
      <p:sp>
        <p:nvSpPr>
          <p:cNvPr id="7" name="Slide Number Placeholder 6"/>
          <p:cNvSpPr>
            <a:spLocks noGrp="1"/>
          </p:cNvSpPr>
          <p:nvPr>
            <p:ph type="sldNum" sz="quarter" idx="5"/>
          </p:nvPr>
        </p:nvSpPr>
        <p:spPr>
          <a:xfrm>
            <a:off x="4143589" y="9119473"/>
            <a:ext cx="3169921" cy="480060"/>
          </a:xfrm>
          <a:prstGeom prst="rect">
            <a:avLst/>
          </a:prstGeom>
        </p:spPr>
        <p:txBody>
          <a:bodyPr vert="horz" lIns="96646" tIns="48322" rIns="96646" bIns="48322" rtlCol="0" anchor="b"/>
          <a:lstStyle>
            <a:lvl1pPr algn="r">
              <a:defRPr sz="1200"/>
            </a:lvl1pPr>
          </a:lstStyle>
          <a:p>
            <a:fld id="{4A23D745-1D3D-454C-87DF-C7E81A37BB06}" type="slidenum">
              <a:rPr lang="en-US" smtClean="0"/>
              <a:pPr/>
              <a:t>‹#›</a:t>
            </a:fld>
            <a:endParaRPr lang="en-US"/>
          </a:p>
        </p:txBody>
      </p:sp>
    </p:spTree>
    <p:extLst>
      <p:ext uri="{BB962C8B-B14F-4D97-AF65-F5344CB8AC3E}">
        <p14:creationId xmlns:p14="http://schemas.microsoft.com/office/powerpoint/2010/main" val="831317573"/>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A23D745-1D3D-454C-87DF-C7E81A37BB06}" type="slidenum">
              <a:rPr lang="en-US" smtClean="0"/>
              <a:pPr/>
              <a:t>6</a:t>
            </a:fld>
            <a:endParaRPr lang="en-US"/>
          </a:p>
        </p:txBody>
      </p:sp>
    </p:spTree>
    <p:extLst>
      <p:ext uri="{BB962C8B-B14F-4D97-AF65-F5344CB8AC3E}">
        <p14:creationId xmlns:p14="http://schemas.microsoft.com/office/powerpoint/2010/main" val="17298162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A23D745-1D3D-454C-87DF-C7E81A37BB06}" type="slidenum">
              <a:rPr lang="en-US" smtClean="0"/>
              <a:pPr/>
              <a:t>7</a:t>
            </a:fld>
            <a:endParaRPr lang="en-US"/>
          </a:p>
        </p:txBody>
      </p:sp>
    </p:spTree>
    <p:extLst>
      <p:ext uri="{BB962C8B-B14F-4D97-AF65-F5344CB8AC3E}">
        <p14:creationId xmlns:p14="http://schemas.microsoft.com/office/powerpoint/2010/main" val="16788233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lgn="ctr">
              <a:defRPr sz="2800"/>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noFill/>
          <a:ln>
            <a:noFill/>
          </a:ln>
        </p:spPr>
        <p:txBody>
          <a:bodyPr/>
          <a:lstStyle>
            <a:lvl1pPr marL="0" indent="0" algn="ctr">
              <a:buNone/>
              <a:defRPr sz="1800"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a:noFill/>
          <a:ln>
            <a:noFill/>
          </a:ln>
        </p:spPr>
        <p:txBody>
          <a:bodyPr/>
          <a:lstStyle>
            <a:lvl1pPr algn="l">
              <a:defRPr sz="1400" baseline="0">
                <a:solidFill>
                  <a:schemeClr val="tx1"/>
                </a:solidFill>
              </a:defRPr>
            </a:lvl1pPr>
          </a:lstStyle>
          <a:p>
            <a:r>
              <a:rPr lang="en-US" smtClean="0"/>
              <a:t>April 20, 2014</a:t>
            </a:r>
            <a:endParaRPr lang="en-US" dirty="0"/>
          </a:p>
        </p:txBody>
      </p:sp>
      <p:sp>
        <p:nvSpPr>
          <p:cNvPr id="5" name="Footer Placeholder 4"/>
          <p:cNvSpPr>
            <a:spLocks noGrp="1"/>
          </p:cNvSpPr>
          <p:nvPr>
            <p:ph type="ftr" sz="quarter" idx="11"/>
          </p:nvPr>
        </p:nvSpPr>
        <p:spPr/>
        <p:txBody>
          <a:bodyPr/>
          <a:lstStyle>
            <a:lvl1pPr>
              <a:defRPr sz="1400">
                <a:solidFill>
                  <a:schemeClr val="tx1"/>
                </a:solidFill>
              </a:defRPr>
            </a:lvl1pPr>
          </a:lstStyle>
          <a:p>
            <a:r>
              <a:rPr lang="en-US" smtClean="0">
                <a:latin typeface="Arial Black" pitchFamily="34" charset="0"/>
              </a:rPr>
              <a:t>SAE J3068</a:t>
            </a:r>
            <a:endParaRPr lang="en-US" dirty="0" smtClean="0">
              <a:latin typeface="Arial Black" pitchFamily="34" charset="0"/>
            </a:endParaRPr>
          </a:p>
        </p:txBody>
      </p:sp>
      <p:sp>
        <p:nvSpPr>
          <p:cNvPr id="6" name="Slide Number Placeholder 5"/>
          <p:cNvSpPr>
            <a:spLocks noGrp="1"/>
          </p:cNvSpPr>
          <p:nvPr>
            <p:ph type="sldNum" sz="quarter" idx="12"/>
          </p:nvPr>
        </p:nvSpPr>
        <p:spPr/>
        <p:txBody>
          <a:bodyPr/>
          <a:lstStyle>
            <a:lvl1pPr>
              <a:defRPr sz="1400">
                <a:solidFill>
                  <a:schemeClr val="tx1"/>
                </a:solidFill>
              </a:defRPr>
            </a:lvl1pPr>
          </a:lstStyle>
          <a:p>
            <a:fld id="{09F3F82F-46AA-40DC-AA36-A5DC28FDA803}" type="slidenum">
              <a:rPr lang="en-US" smtClean="0"/>
              <a:pPr/>
              <a:t>‹#›</a:t>
            </a:fld>
            <a:endParaRPr lang="en-US" dirty="0"/>
          </a:p>
        </p:txBody>
      </p:sp>
    </p:spTree>
  </p:cSld>
  <p:clrMapOvr>
    <a:masterClrMapping/>
  </p:clrMapOvr>
  <p:transition spd="slow">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7239000" cy="457200"/>
          </a:xfrm>
        </p:spPr>
        <p:txBody>
          <a:bodyPr/>
          <a:lstStyle>
            <a:lvl1pPr algn="l">
              <a:defRPr sz="2400" b="1"/>
            </a:lvl1pPr>
          </a:lstStyle>
          <a:p>
            <a:r>
              <a:rPr lang="en-US" dirty="0" smtClean="0"/>
              <a:t>Click to edit Master title style</a:t>
            </a:r>
            <a:endParaRPr lang="en-US" dirty="0"/>
          </a:p>
        </p:txBody>
      </p:sp>
      <p:sp>
        <p:nvSpPr>
          <p:cNvPr id="3" name="Content Placeholder 2"/>
          <p:cNvSpPr>
            <a:spLocks noGrp="1"/>
          </p:cNvSpPr>
          <p:nvPr>
            <p:ph idx="1"/>
          </p:nvPr>
        </p:nvSpPr>
        <p:spPr>
          <a:xfrm>
            <a:off x="381000" y="1600200"/>
            <a:ext cx="8229600" cy="452596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r>
              <a:rPr lang="en-US" smtClean="0"/>
              <a:t>April 20, 2014</a:t>
            </a:r>
            <a:endParaRPr lang="en-US" dirty="0"/>
          </a:p>
        </p:txBody>
      </p:sp>
      <p:sp>
        <p:nvSpPr>
          <p:cNvPr id="5" name="Footer Placeholder 4"/>
          <p:cNvSpPr>
            <a:spLocks noGrp="1"/>
          </p:cNvSpPr>
          <p:nvPr>
            <p:ph type="ftr" sz="quarter" idx="11"/>
          </p:nvPr>
        </p:nvSpPr>
        <p:spPr/>
        <p:txBody>
          <a:bodyPr/>
          <a:lstStyle>
            <a:lvl1pPr>
              <a:defRPr sz="1400"/>
            </a:lvl1pPr>
          </a:lstStyle>
          <a:p>
            <a:r>
              <a:rPr lang="en-US" smtClean="0">
                <a:latin typeface="Arial Black" pitchFamily="34" charset="0"/>
              </a:rPr>
              <a:t>SAE J3068</a:t>
            </a:r>
            <a:endParaRPr lang="en-US" dirty="0" smtClean="0">
              <a:latin typeface="Arial Black" pitchFamily="34" charset="0"/>
            </a:endParaRPr>
          </a:p>
        </p:txBody>
      </p:sp>
      <p:sp>
        <p:nvSpPr>
          <p:cNvPr id="6" name="Slide Number Placeholder 5"/>
          <p:cNvSpPr>
            <a:spLocks noGrp="1"/>
          </p:cNvSpPr>
          <p:nvPr>
            <p:ph type="sldNum" sz="quarter" idx="12"/>
          </p:nvPr>
        </p:nvSpPr>
        <p:spPr/>
        <p:txBody>
          <a:bodyPr/>
          <a:lstStyle/>
          <a:p>
            <a:fld id="{09F3F82F-46AA-40DC-AA36-A5DC28FDA803}" type="slidenum">
              <a:rPr lang="en-US" smtClean="0"/>
              <a:pPr/>
              <a:t>‹#›</a:t>
            </a:fld>
            <a:endParaRPr lang="en-US"/>
          </a:p>
        </p:txBody>
      </p:sp>
    </p:spTree>
  </p:cSld>
  <p:clrMapOvr>
    <a:masterClrMapping/>
  </p:clrMapOvr>
  <p:transition spd="slow">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lvl1pPr>
              <a:defRPr sz="2000"/>
            </a:lvl1pPr>
          </a:lstStyle>
          <a:p>
            <a:r>
              <a:rPr lang="en-US" dirty="0" smtClean="0"/>
              <a:t>Click to edit Master title style</a:t>
            </a:r>
            <a:endParaRPr lang="en-US" dirty="0"/>
          </a:p>
        </p:txBody>
      </p:sp>
      <p:sp>
        <p:nvSpPr>
          <p:cNvPr id="3" name="Date Placeholder 2"/>
          <p:cNvSpPr>
            <a:spLocks noGrp="1"/>
          </p:cNvSpPr>
          <p:nvPr>
            <p:ph type="dt" sz="half" idx="10"/>
          </p:nvPr>
        </p:nvSpPr>
        <p:spPr/>
        <p:txBody>
          <a:bodyPr/>
          <a:lstStyle>
            <a:lvl1pPr>
              <a:defRPr/>
            </a:lvl1pPr>
          </a:lstStyle>
          <a:p>
            <a:r>
              <a:rPr lang="en-US" smtClean="0"/>
              <a:t>April 20, 2014</a:t>
            </a:r>
            <a:endParaRPr lang="en-US" dirty="0"/>
          </a:p>
        </p:txBody>
      </p:sp>
      <p:sp>
        <p:nvSpPr>
          <p:cNvPr id="4" name="Footer Placeholder 3"/>
          <p:cNvSpPr>
            <a:spLocks noGrp="1"/>
          </p:cNvSpPr>
          <p:nvPr>
            <p:ph type="ftr" sz="quarter" idx="11"/>
          </p:nvPr>
        </p:nvSpPr>
        <p:spPr/>
        <p:txBody>
          <a:bodyPr/>
          <a:lstStyle>
            <a:lvl1pPr>
              <a:defRPr sz="1400"/>
            </a:lvl1pPr>
          </a:lstStyle>
          <a:p>
            <a:r>
              <a:rPr lang="en-US" smtClean="0">
                <a:latin typeface="Arial Black" pitchFamily="34" charset="0"/>
              </a:rPr>
              <a:t>SAE J3068</a:t>
            </a:r>
            <a:endParaRPr lang="en-US" dirty="0" smtClean="0">
              <a:latin typeface="Arial Black" pitchFamily="34" charset="0"/>
            </a:endParaRPr>
          </a:p>
        </p:txBody>
      </p:sp>
      <p:sp>
        <p:nvSpPr>
          <p:cNvPr id="5" name="Slide Number Placeholder 4"/>
          <p:cNvSpPr>
            <a:spLocks noGrp="1"/>
          </p:cNvSpPr>
          <p:nvPr>
            <p:ph type="sldNum" sz="quarter" idx="12"/>
          </p:nvPr>
        </p:nvSpPr>
        <p:spPr/>
        <p:txBody>
          <a:bodyPr/>
          <a:lstStyle/>
          <a:p>
            <a:fld id="{09F3F82F-46AA-40DC-AA36-A5DC28FDA803}" type="slidenum">
              <a:rPr lang="en-US" smtClean="0"/>
              <a:pPr/>
              <a:t>‹#›</a:t>
            </a:fld>
            <a:endParaRPr lang="en-US"/>
          </a:p>
        </p:txBody>
      </p:sp>
    </p:spTree>
  </p:cSld>
  <p:clrMapOvr>
    <a:masterClrMapping/>
  </p:clrMapOvr>
  <p:transition spd="slow">
    <p:wipe dir="r"/>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theme" Target="../theme/theme1.xml"/><Relationship Id="rId5"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685800"/>
            <a:ext cx="6934200" cy="381000"/>
          </a:xfrm>
          <a:prstGeom prst="rect">
            <a:avLst/>
          </a:prstGeom>
        </p:spPr>
        <p:txBody>
          <a:bodyPr vert="horz" lIns="91440" tIns="45720" rIns="91440" bIns="45720" rtlCol="0" anchor="ctr">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400">
                <a:solidFill>
                  <a:schemeClr val="tx1"/>
                </a:solidFill>
                <a:latin typeface="Arial" pitchFamily="34" charset="0"/>
                <a:cs typeface="Arial" pitchFamily="34" charset="0"/>
              </a:defRPr>
            </a:lvl1pPr>
          </a:lstStyle>
          <a:p>
            <a:r>
              <a:rPr lang="en-US" smtClean="0"/>
              <a:t>April 20, 2014</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400" b="1" i="0">
                <a:solidFill>
                  <a:schemeClr val="tx1"/>
                </a:solidFill>
                <a:latin typeface="Arial" pitchFamily="34" charset="0"/>
                <a:cs typeface="Arial" pitchFamily="34" charset="0"/>
              </a:defRPr>
            </a:lvl1pPr>
          </a:lstStyle>
          <a:p>
            <a:r>
              <a:rPr lang="en-US" smtClean="0">
                <a:latin typeface="Arial Black" pitchFamily="34" charset="0"/>
              </a:rPr>
              <a:t>SAE J3068</a:t>
            </a:r>
            <a:endParaRPr lang="en-US" dirty="0" smtClean="0">
              <a:latin typeface="Arial Black" pitchFamily="34" charset="0"/>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Arial" pitchFamily="34" charset="0"/>
                <a:cs typeface="Arial" pitchFamily="34" charset="0"/>
              </a:defRPr>
            </a:lvl1pPr>
          </a:lstStyle>
          <a:p>
            <a:fld id="{09F3F82F-46AA-40DC-AA36-A5DC28FDA803}" type="slidenum">
              <a:rPr lang="en-US" smtClean="0"/>
              <a:pPr/>
              <a:t>‹#›</a:t>
            </a:fld>
            <a:endParaRPr lang="en-US" dirty="0"/>
          </a:p>
        </p:txBody>
      </p:sp>
      <p:cxnSp>
        <p:nvCxnSpPr>
          <p:cNvPr id="9" name="Straight Connector 8"/>
          <p:cNvCxnSpPr/>
          <p:nvPr/>
        </p:nvCxnSpPr>
        <p:spPr>
          <a:xfrm>
            <a:off x="0" y="1143000"/>
            <a:ext cx="9144000" cy="1686"/>
          </a:xfrm>
          <a:prstGeom prst="line">
            <a:avLst/>
          </a:prstGeom>
          <a:ln w="25400">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0" y="6284685"/>
            <a:ext cx="9144000" cy="1686"/>
          </a:xfrm>
          <a:prstGeom prst="line">
            <a:avLst/>
          </a:prstGeom>
          <a:ln w="25400">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pic>
        <p:nvPicPr>
          <p:cNvPr id="10" name="Picture 9"/>
          <p:cNvPicPr/>
          <p:nvPr userDrawn="1"/>
        </p:nvPicPr>
        <p:blipFill>
          <a:blip r:embed="rId5" cstate="print"/>
          <a:srcRect/>
          <a:stretch>
            <a:fillRect/>
          </a:stretch>
        </p:blipFill>
        <p:spPr bwMode="auto">
          <a:xfrm>
            <a:off x="7496832" y="42204"/>
            <a:ext cx="1381125" cy="1057275"/>
          </a:xfrm>
          <a:prstGeom prst="rect">
            <a:avLst/>
          </a:prstGeom>
          <a:noFill/>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4" r:id="rId3"/>
  </p:sldLayoutIdLst>
  <p:transition spd="slow">
    <p:wipe dir="r"/>
  </p:transition>
  <p:hf hdr="0" dt="0"/>
  <p:txStyles>
    <p:titleStyle>
      <a:lvl1pPr algn="l" defTabSz="914400" rtl="0" eaLnBrk="1" latinLnBrk="0" hangingPunct="1">
        <a:spcBef>
          <a:spcPct val="0"/>
        </a:spcBef>
        <a:buNone/>
        <a:defRPr sz="2400" b="1" i="0" kern="1200">
          <a:solidFill>
            <a:schemeClr val="tx1"/>
          </a:solidFill>
          <a:latin typeface="Arial" pitchFamily="34" charset="0"/>
          <a:ea typeface="+mj-ea"/>
          <a:cs typeface="Arial" pitchFamily="34" charset="0"/>
        </a:defRPr>
      </a:lvl1pPr>
    </p:titleStyle>
    <p:bodyStyle>
      <a:lvl1pPr marL="342900" indent="-342900" algn="l" defTabSz="914400" rtl="0" eaLnBrk="1" latinLnBrk="0" hangingPunct="1">
        <a:spcBef>
          <a:spcPct val="20000"/>
        </a:spcBef>
        <a:buFont typeface="Arial" pitchFamily="34" charset="0"/>
        <a:buChar char="•"/>
        <a:defRPr sz="2000" b="1"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latin typeface="Arial Black" pitchFamily="34" charset="0"/>
              </a:rPr>
              <a:t>SAE J3068</a:t>
            </a:r>
          </a:p>
        </p:txBody>
      </p:sp>
      <p:sp>
        <p:nvSpPr>
          <p:cNvPr id="6" name="Slide Number Placeholder 5"/>
          <p:cNvSpPr>
            <a:spLocks noGrp="1"/>
          </p:cNvSpPr>
          <p:nvPr>
            <p:ph type="sldNum" sz="quarter" idx="12"/>
          </p:nvPr>
        </p:nvSpPr>
        <p:spPr/>
        <p:txBody>
          <a:bodyPr/>
          <a:lstStyle/>
          <a:p>
            <a:fld id="{09F3F82F-46AA-40DC-AA36-A5DC28FDA803}" type="slidenum">
              <a:rPr lang="en-US" smtClean="0"/>
              <a:pPr/>
              <a:t>1</a:t>
            </a:fld>
            <a:endParaRPr lang="en-US"/>
          </a:p>
        </p:txBody>
      </p:sp>
      <p:sp>
        <p:nvSpPr>
          <p:cNvPr id="1027" name="Rectangle 3"/>
          <p:cNvSpPr>
            <a:spLocks noChangeArrowheads="1"/>
          </p:cNvSpPr>
          <p:nvPr/>
        </p:nvSpPr>
        <p:spPr bwMode="auto">
          <a:xfrm>
            <a:off x="650167" y="1796627"/>
            <a:ext cx="7981627" cy="329320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1" i="1"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600" b="0" i="0" u="none" strike="noStrike" cap="none" normalizeH="0" baseline="0" dirty="0" smtClean="0">
              <a:ln>
                <a:noFill/>
              </a:ln>
              <a:solidFill>
                <a:schemeClr val="tx1"/>
              </a:solidFill>
              <a:effectLst/>
              <a:latin typeface="Arial" pitchFamily="34" charset="0"/>
              <a:cs typeface="Arial" pitchFamily="34" charset="0"/>
            </a:endParaRPr>
          </a:p>
          <a:p>
            <a:pPr lvl="0" algn="ctr" eaLnBrk="0" fontAlgn="base" hangingPunct="0">
              <a:spcBef>
                <a:spcPct val="0"/>
              </a:spcBef>
              <a:spcAft>
                <a:spcPct val="0"/>
              </a:spcAft>
            </a:pPr>
            <a:r>
              <a:rPr lang="en-US" sz="2800" b="1" dirty="0" smtClean="0">
                <a:latin typeface="Arial" pitchFamily="34" charset="0"/>
                <a:ea typeface="Times New Roman" pitchFamily="18" charset="0"/>
                <a:cs typeface="Arial" pitchFamily="34" charset="0"/>
              </a:rPr>
              <a:t>SAE J3068</a:t>
            </a:r>
            <a:r>
              <a:rPr kumimoji="0" lang="en-US" sz="28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Meeting</a:t>
            </a:r>
            <a:br>
              <a:rPr kumimoji="0" lang="en-US" sz="28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br>
            <a:endParaRPr kumimoji="0" lang="en-US" sz="28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lvl="0" algn="ctr" eaLnBrk="0" fontAlgn="base" hangingPunct="0">
              <a:spcBef>
                <a:spcPct val="0"/>
              </a:spcBef>
              <a:spcAft>
                <a:spcPct val="0"/>
              </a:spcAft>
            </a:pPr>
            <a:r>
              <a:rPr lang="en-US" b="1" dirty="0" smtClean="0">
                <a:latin typeface="Arial" pitchFamily="34" charset="0"/>
                <a:ea typeface="Times New Roman" pitchFamily="18" charset="0"/>
                <a:cs typeface="Arial" pitchFamily="34" charset="0"/>
              </a:rPr>
              <a:t>EV Power Transfer using Three-phase Capable Coupler  </a:t>
            </a:r>
            <a:endParaRPr kumimoji="0" lang="en-US"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n-US" sz="1400" b="1" dirty="0" smtClean="0">
              <a:latin typeface="Arial" pitchFamily="34" charset="0"/>
              <a:ea typeface="Times New Roman" pitchFamily="18"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n-US" sz="1400" b="1" dirty="0" smtClean="0">
              <a:latin typeface="Arial" pitchFamily="34" charset="0"/>
              <a:ea typeface="Times New Roman" pitchFamily="18"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Rodney</a:t>
            </a:r>
            <a:r>
              <a:rPr kumimoji="0" lang="en-US" sz="1400" b="1" i="0" u="none" strike="noStrike" cap="none" normalizeH="0" dirty="0" smtClean="0">
                <a:ln>
                  <a:noFill/>
                </a:ln>
                <a:solidFill>
                  <a:schemeClr val="tx1"/>
                </a:solidFill>
                <a:effectLst/>
                <a:latin typeface="Arial" pitchFamily="34" charset="0"/>
                <a:ea typeface="Times New Roman" pitchFamily="18" charset="0"/>
                <a:cs typeface="Arial" pitchFamily="34" charset="0"/>
              </a:rPr>
              <a:t> McGee</a:t>
            </a:r>
            <a:endParaRPr kumimoji="0" lang="en-US"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lang="en-US" sz="1400" b="1" dirty="0" smtClean="0">
                <a:latin typeface="Arial" pitchFamily="34" charset="0"/>
                <a:ea typeface="Times New Roman" pitchFamily="18" charset="0"/>
                <a:cs typeface="Arial" pitchFamily="34" charset="0"/>
              </a:rPr>
              <a:t>Tuesday, </a:t>
            </a:r>
            <a:r>
              <a:rPr lang="en-US" sz="1400" b="1" dirty="0" smtClean="0">
                <a:latin typeface="Arial" pitchFamily="34" charset="0"/>
                <a:ea typeface="Times New Roman" pitchFamily="18" charset="0"/>
                <a:cs typeface="Arial" pitchFamily="34" charset="0"/>
              </a:rPr>
              <a:t>April 18, 2017 </a:t>
            </a:r>
            <a:r>
              <a:rPr lang="en-US" sz="1400" b="1" dirty="0" smtClean="0">
                <a:latin typeface="Arial" pitchFamily="34" charset="0"/>
                <a:ea typeface="Times New Roman" pitchFamily="18" charset="0"/>
                <a:cs typeface="Arial" pitchFamily="34" charset="0"/>
              </a:rPr>
              <a:t>.</a:t>
            </a:r>
          </a:p>
          <a:p>
            <a:pPr marL="0" marR="0" lvl="0" indent="0" algn="ctr" defTabSz="914400" rtl="0" eaLnBrk="0" fontAlgn="base" latinLnBrk="0" hangingPunct="0">
              <a:lnSpc>
                <a:spcPct val="100000"/>
              </a:lnSpc>
              <a:spcBef>
                <a:spcPct val="0"/>
              </a:spcBef>
              <a:spcAft>
                <a:spcPct val="0"/>
              </a:spcAft>
              <a:buClrTx/>
              <a:buSzTx/>
              <a:buFontTx/>
              <a:buNone/>
              <a:tabLst/>
            </a:pPr>
            <a:r>
              <a:rPr lang="en-US" sz="1400" b="1" dirty="0" smtClean="0">
                <a:latin typeface="Arial" pitchFamily="34" charset="0"/>
                <a:ea typeface="Times New Roman" pitchFamily="18" charset="0"/>
                <a:cs typeface="Arial" pitchFamily="34" charset="0"/>
              </a:rPr>
              <a:t>Noon ET </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WebEx Meeting</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40406589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fontAlgn="base">
              <a:spcAft>
                <a:spcPct val="0"/>
              </a:spcAft>
            </a:pPr>
            <a:r>
              <a:rPr lang="en-US" dirty="0" smtClean="0">
                <a:ea typeface="Times New Roman" pitchFamily="18" charset="0"/>
              </a:rPr>
              <a:t>Transparency Statement</a:t>
            </a:r>
          </a:p>
        </p:txBody>
      </p:sp>
      <p:sp>
        <p:nvSpPr>
          <p:cNvPr id="5" name="Footer Placeholder 4"/>
          <p:cNvSpPr>
            <a:spLocks noGrp="1"/>
          </p:cNvSpPr>
          <p:nvPr>
            <p:ph type="ftr" sz="quarter" idx="11"/>
          </p:nvPr>
        </p:nvSpPr>
        <p:spPr/>
        <p:txBody>
          <a:bodyPr/>
          <a:lstStyle/>
          <a:p>
            <a:r>
              <a:rPr lang="en-US" dirty="0" smtClean="0">
                <a:latin typeface="Arial Black" pitchFamily="34" charset="0"/>
              </a:rPr>
              <a:t>SAE J3068</a:t>
            </a:r>
          </a:p>
        </p:txBody>
      </p:sp>
      <p:sp>
        <p:nvSpPr>
          <p:cNvPr id="6" name="Slide Number Placeholder 5"/>
          <p:cNvSpPr>
            <a:spLocks noGrp="1"/>
          </p:cNvSpPr>
          <p:nvPr>
            <p:ph type="sldNum" sz="quarter" idx="12"/>
          </p:nvPr>
        </p:nvSpPr>
        <p:spPr/>
        <p:txBody>
          <a:bodyPr/>
          <a:lstStyle/>
          <a:p>
            <a:fld id="{09F3F82F-46AA-40DC-AA36-A5DC28FDA803}" type="slidenum">
              <a:rPr lang="en-US" smtClean="0"/>
              <a:pPr/>
              <a:t>2</a:t>
            </a:fld>
            <a:endParaRPr lang="en-US"/>
          </a:p>
        </p:txBody>
      </p:sp>
      <p:sp>
        <p:nvSpPr>
          <p:cNvPr id="2051" name="Rectangle 3"/>
          <p:cNvSpPr>
            <a:spLocks noChangeArrowheads="1"/>
          </p:cNvSpPr>
          <p:nvPr/>
        </p:nvSpPr>
        <p:spPr bwMode="auto">
          <a:xfrm>
            <a:off x="728420" y="1812489"/>
            <a:ext cx="7811146"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600" b="0" i="0" u="none" strike="noStrike" cap="none" normalizeH="0" baseline="0" dirty="0" smtClean="0">
              <a:ln>
                <a:noFill/>
              </a:ln>
              <a:solidFill>
                <a:schemeClr val="tx1"/>
              </a:solidFill>
              <a:effectLst/>
              <a:latin typeface="Arial" pitchFamily="34" charset="0"/>
              <a:cs typeface="Arial" pitchFamily="34" charset="0"/>
            </a:endParaRPr>
          </a:p>
          <a:p>
            <a:r>
              <a:rPr lang="en-US" dirty="0" smtClean="0">
                <a:latin typeface="Arial" pitchFamily="34" charset="0"/>
                <a:cs typeface="Arial" pitchFamily="34" charset="0"/>
              </a:rPr>
              <a:t>This Task Force is committed to transparency at the highest level.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All topics are discussed in open meetings and decisions are consensus based (not unanimous).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Task Force members are required to be vigilant in their efforts to monitor Task Force activities and decisions by actively participating in the Task Force.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Any issues with the transparency of this Task Force not resolved by the Task Force Chairman should be brought to the attention of the SAE for resolution.</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926318124"/>
      </p:ext>
    </p:extLst>
  </p:cSld>
  <p:clrMapOvr>
    <a:masterClrMapping/>
  </p:clrMapOvr>
  <p:transition spd="slow">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Anti-Trust Statement</a:t>
            </a:r>
            <a:endParaRPr lang="en-US" dirty="0"/>
          </a:p>
        </p:txBody>
      </p:sp>
      <p:sp>
        <p:nvSpPr>
          <p:cNvPr id="5" name="Footer Placeholder 4"/>
          <p:cNvSpPr>
            <a:spLocks noGrp="1"/>
          </p:cNvSpPr>
          <p:nvPr>
            <p:ph type="ftr" sz="quarter" idx="11"/>
          </p:nvPr>
        </p:nvSpPr>
        <p:spPr/>
        <p:txBody>
          <a:bodyPr/>
          <a:lstStyle/>
          <a:p>
            <a:r>
              <a:rPr lang="en-US" dirty="0" smtClean="0">
                <a:latin typeface="Arial Black" pitchFamily="34" charset="0"/>
              </a:rPr>
              <a:t>SAE J3068</a:t>
            </a:r>
          </a:p>
        </p:txBody>
      </p:sp>
      <p:sp>
        <p:nvSpPr>
          <p:cNvPr id="6" name="Slide Number Placeholder 5"/>
          <p:cNvSpPr>
            <a:spLocks noGrp="1"/>
          </p:cNvSpPr>
          <p:nvPr>
            <p:ph type="sldNum" sz="quarter" idx="12"/>
          </p:nvPr>
        </p:nvSpPr>
        <p:spPr/>
        <p:txBody>
          <a:bodyPr/>
          <a:lstStyle/>
          <a:p>
            <a:fld id="{09F3F82F-46AA-40DC-AA36-A5DC28FDA803}" type="slidenum">
              <a:rPr lang="en-US" smtClean="0"/>
              <a:pPr/>
              <a:t>3</a:t>
            </a:fld>
            <a:endParaRPr lang="en-US"/>
          </a:p>
        </p:txBody>
      </p:sp>
      <p:sp>
        <p:nvSpPr>
          <p:cNvPr id="3073" name="Rectangle 1"/>
          <p:cNvSpPr>
            <a:spLocks noChangeArrowheads="1"/>
          </p:cNvSpPr>
          <p:nvPr/>
        </p:nvSpPr>
        <p:spPr bwMode="auto">
          <a:xfrm>
            <a:off x="1077132" y="1662999"/>
            <a:ext cx="6888997" cy="34163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n-US" dirty="0" smtClean="0">
                <a:latin typeface="Arial" pitchFamily="34" charset="0"/>
                <a:cs typeface="Arial" pitchFamily="34" charset="0"/>
              </a:rPr>
              <a:t>In discharging their responsibilities, members of the Technical Standards Board, Councils/Division, and Technical Committees function as individuals and not as agents or representatives of any organization with which they may be associated,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except that government employees participate in accordance with governmental regulations.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Members are appointed to SAE Technical Committees on the basis of their individual qualifications which enable them to contribute to the work of the Committee.</a:t>
            </a:r>
          </a:p>
          <a:p>
            <a:pPr marL="0" marR="0" lvl="0" indent="0" algn="l" defTabSz="914400" rtl="0" eaLnBrk="0" fontAlgn="base" latinLnBrk="0" hangingPunct="0">
              <a:lnSpc>
                <a:spcPct val="100000"/>
              </a:lnSpc>
              <a:spcBef>
                <a:spcPct val="0"/>
              </a:spcBef>
              <a:spcAft>
                <a:spcPct val="0"/>
              </a:spcAft>
              <a:buClrTx/>
              <a:buSzTx/>
              <a:buFontTx/>
              <a:buNone/>
              <a:tabLst>
                <a:tab pos="-914400" algn="l"/>
                <a:tab pos="-685800" algn="l"/>
                <a:tab pos="-457200" algn="l"/>
                <a:tab pos="-228600" algn="l"/>
                <a:tab pos="0" algn="l"/>
                <a:tab pos="228600" algn="l"/>
                <a:tab pos="457200" algn="l"/>
                <a:tab pos="685800" algn="l"/>
                <a:tab pos="914400" algn="l"/>
                <a:tab pos="1006475" algn="l"/>
                <a:tab pos="1143000" algn="l"/>
                <a:tab pos="1371600" algn="l"/>
                <a:tab pos="1600200" algn="l"/>
                <a:tab pos="1828800" algn="l"/>
                <a:tab pos="2057400" algn="l"/>
                <a:tab pos="2286000" algn="l"/>
                <a:tab pos="2514600" algn="l"/>
                <a:tab pos="2743200" algn="l"/>
                <a:tab pos="2971800" algn="l"/>
                <a:tab pos="3200400" algn="l"/>
                <a:tab pos="3429000" algn="l"/>
                <a:tab pos="3657600" algn="l"/>
                <a:tab pos="3886200" algn="l"/>
                <a:tab pos="4114800" algn="l"/>
                <a:tab pos="4343400" algn="l"/>
                <a:tab pos="4572000" algn="l"/>
                <a:tab pos="4800600" algn="l"/>
                <a:tab pos="5029200" algn="l"/>
                <a:tab pos="5257800" algn="l"/>
                <a:tab pos="5486400" algn="l"/>
              </a:tabLst>
            </a:pPr>
            <a:endParaRPr kumimoji="0" lang="en-US"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519752965"/>
      </p:ext>
    </p:extLst>
  </p:cSld>
  <p:clrMapOvr>
    <a:masterClrMapping/>
  </p:clrMapOvr>
  <p:transition spd="slow">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Disclosure</a:t>
            </a:r>
            <a:endParaRPr lang="en-US" dirty="0"/>
          </a:p>
        </p:txBody>
      </p:sp>
      <p:sp>
        <p:nvSpPr>
          <p:cNvPr id="5" name="Footer Placeholder 4"/>
          <p:cNvSpPr>
            <a:spLocks noGrp="1"/>
          </p:cNvSpPr>
          <p:nvPr>
            <p:ph type="ftr" sz="quarter" idx="11"/>
          </p:nvPr>
        </p:nvSpPr>
        <p:spPr/>
        <p:txBody>
          <a:bodyPr/>
          <a:lstStyle/>
          <a:p>
            <a:r>
              <a:rPr lang="en-US" dirty="0" smtClean="0">
                <a:latin typeface="Arial Black" pitchFamily="34" charset="0"/>
              </a:rPr>
              <a:t>SAE J3068</a:t>
            </a:r>
          </a:p>
        </p:txBody>
      </p:sp>
      <p:sp>
        <p:nvSpPr>
          <p:cNvPr id="6" name="Slide Number Placeholder 5"/>
          <p:cNvSpPr>
            <a:spLocks noGrp="1"/>
          </p:cNvSpPr>
          <p:nvPr>
            <p:ph type="sldNum" sz="quarter" idx="12"/>
          </p:nvPr>
        </p:nvSpPr>
        <p:spPr/>
        <p:txBody>
          <a:bodyPr/>
          <a:lstStyle/>
          <a:p>
            <a:fld id="{09F3F82F-46AA-40DC-AA36-A5DC28FDA803}" type="slidenum">
              <a:rPr lang="en-US" smtClean="0"/>
              <a:pPr/>
              <a:t>4</a:t>
            </a:fld>
            <a:endParaRPr lang="en-US"/>
          </a:p>
        </p:txBody>
      </p:sp>
      <p:sp>
        <p:nvSpPr>
          <p:cNvPr id="92161" name="Rectangle 1"/>
          <p:cNvSpPr>
            <a:spLocks noChangeArrowheads="1"/>
          </p:cNvSpPr>
          <p:nvPr/>
        </p:nvSpPr>
        <p:spPr bwMode="auto">
          <a:xfrm>
            <a:off x="743919" y="1497420"/>
            <a:ext cx="7532176" cy="39703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n-US" dirty="0" smtClean="0">
                <a:latin typeface="Arial" pitchFamily="34" charset="0"/>
                <a:cs typeface="Arial" pitchFamily="34" charset="0"/>
              </a:rPr>
              <a:t>Each SAE Technical Committee or SAE working group member would be required to disclose at specified times during a development process all patents and patent applications that are owned, controlled or licensed by the member, member’s employer or third party and that the member believes may become essential to the draft specification under development.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member would make this disclosure based on the member’s good faith and reasonable inquiry.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If SAE International receives a notice that a proposed SAE Technical Report may require the use of an invention claimed in a patent, the respective part of the SAE Technical Standards Board Policy will be followed.</a:t>
            </a:r>
            <a:endParaRPr lang="en-US" dirty="0">
              <a:latin typeface="Arial" pitchFamily="34" charset="0"/>
              <a:cs typeface="Arial" pitchFamily="34" charset="0"/>
            </a:endParaRPr>
          </a:p>
        </p:txBody>
      </p:sp>
    </p:spTree>
    <p:extLst>
      <p:ext uri="{BB962C8B-B14F-4D97-AF65-F5344CB8AC3E}">
        <p14:creationId xmlns:p14="http://schemas.microsoft.com/office/powerpoint/2010/main" val="317585337"/>
      </p:ext>
    </p:extLst>
  </p:cSld>
  <p:clrMapOvr>
    <a:masterClrMapping/>
  </p:clrMapOvr>
  <p:transition spd="slow">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fontAlgn="base">
              <a:spcAft>
                <a:spcPct val="0"/>
              </a:spcAft>
            </a:pPr>
            <a:r>
              <a:rPr lang="en-US" dirty="0" smtClean="0">
                <a:ea typeface="Times New Roman" pitchFamily="18" charset="0"/>
              </a:rPr>
              <a:t>Use Discretion in Information Exchange</a:t>
            </a:r>
          </a:p>
        </p:txBody>
      </p:sp>
      <p:sp>
        <p:nvSpPr>
          <p:cNvPr id="5" name="Footer Placeholder 4"/>
          <p:cNvSpPr>
            <a:spLocks noGrp="1"/>
          </p:cNvSpPr>
          <p:nvPr>
            <p:ph type="ftr" sz="quarter" idx="11"/>
          </p:nvPr>
        </p:nvSpPr>
        <p:spPr/>
        <p:txBody>
          <a:bodyPr/>
          <a:lstStyle/>
          <a:p>
            <a:r>
              <a:rPr lang="en-US" smtClean="0">
                <a:latin typeface="Arial Black" pitchFamily="34" charset="0"/>
              </a:rPr>
              <a:t>SAE J3068</a:t>
            </a:r>
            <a:endParaRPr lang="en-US" dirty="0" smtClean="0">
              <a:latin typeface="Arial Black" pitchFamily="34" charset="0"/>
            </a:endParaRPr>
          </a:p>
        </p:txBody>
      </p:sp>
      <p:sp>
        <p:nvSpPr>
          <p:cNvPr id="6" name="Slide Number Placeholder 5"/>
          <p:cNvSpPr>
            <a:spLocks noGrp="1"/>
          </p:cNvSpPr>
          <p:nvPr>
            <p:ph type="sldNum" sz="quarter" idx="12"/>
          </p:nvPr>
        </p:nvSpPr>
        <p:spPr/>
        <p:txBody>
          <a:bodyPr/>
          <a:lstStyle/>
          <a:p>
            <a:fld id="{09F3F82F-46AA-40DC-AA36-A5DC28FDA803}" type="slidenum">
              <a:rPr lang="en-US" smtClean="0"/>
              <a:pPr/>
              <a:t>5</a:t>
            </a:fld>
            <a:endParaRPr lang="en-US"/>
          </a:p>
        </p:txBody>
      </p:sp>
      <p:sp>
        <p:nvSpPr>
          <p:cNvPr id="93185" name="Rectangle 1"/>
          <p:cNvSpPr>
            <a:spLocks noChangeArrowheads="1"/>
          </p:cNvSpPr>
          <p:nvPr/>
        </p:nvSpPr>
        <p:spPr bwMode="auto">
          <a:xfrm>
            <a:off x="720671" y="1762293"/>
            <a:ext cx="7648414" cy="39703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Members of SAE Technical Standards Boards, Councils and Technical Committees and working groups shall be sensitive to the nature of information they share and exchange when carrying out their responsibilities.  </a:t>
            </a:r>
          </a:p>
          <a:p>
            <a:pPr marL="0" marR="0" lvl="0" indent="0" algn="l" defTabSz="914400" rtl="0" eaLnBrk="1" fontAlgn="base" latinLnBrk="0" hangingPunct="1">
              <a:lnSpc>
                <a:spcPct val="100000"/>
              </a:lnSpc>
              <a:spcBef>
                <a:spcPct val="0"/>
              </a:spcBef>
              <a:spcAft>
                <a:spcPct val="0"/>
              </a:spcAft>
              <a:buClrTx/>
              <a:buSzTx/>
              <a:buFontTx/>
              <a:buNone/>
              <a:tabLst/>
            </a:pPr>
            <a:endParaRPr lang="en-US" dirty="0" smtClean="0">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Members are to exercise discretion at all times keeping in mind that a primary objective of their membership is to contribute to the advancement of technical and engineering science through the development of recognized industry reports and standards.  </a:t>
            </a:r>
          </a:p>
          <a:p>
            <a:pPr marL="0" marR="0" lvl="0" indent="0" algn="l" defTabSz="914400" rtl="0" eaLnBrk="1" fontAlgn="base" latinLnBrk="0" hangingPunct="1">
              <a:lnSpc>
                <a:spcPct val="100000"/>
              </a:lnSpc>
              <a:spcBef>
                <a:spcPct val="0"/>
              </a:spcBef>
              <a:spcAft>
                <a:spcPct val="0"/>
              </a:spcAft>
              <a:buClrTx/>
              <a:buSzTx/>
              <a:buFontTx/>
              <a:buNone/>
              <a:tabLst/>
            </a:pPr>
            <a:endParaRPr lang="en-US" dirty="0" smtClean="0">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SAE is not responsible for protecting information exchanged by members, nor will SAE be liable for or mediate any dispute related to any misuse of information.</a:t>
            </a:r>
            <a:endParaRPr kumimoji="0" lang="en-US"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159896164"/>
      </p:ext>
    </p:extLst>
  </p:cSld>
  <p:clrMapOvr>
    <a:masterClrMapping/>
  </p:clrMapOvr>
  <p:transition spd="slow">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latin typeface="Arial Black" pitchFamily="34" charset="0"/>
              </a:rPr>
              <a:t>SAE J3068</a:t>
            </a:r>
          </a:p>
        </p:txBody>
      </p:sp>
      <p:sp>
        <p:nvSpPr>
          <p:cNvPr id="6" name="Slide Number Placeholder 5"/>
          <p:cNvSpPr>
            <a:spLocks noGrp="1"/>
          </p:cNvSpPr>
          <p:nvPr>
            <p:ph type="sldNum" sz="quarter" idx="12"/>
          </p:nvPr>
        </p:nvSpPr>
        <p:spPr/>
        <p:txBody>
          <a:bodyPr/>
          <a:lstStyle/>
          <a:p>
            <a:fld id="{09F3F82F-46AA-40DC-AA36-A5DC28FDA803}" type="slidenum">
              <a:rPr lang="en-US" smtClean="0"/>
              <a:pPr/>
              <a:t>6</a:t>
            </a:fld>
            <a:endParaRPr lang="en-US"/>
          </a:p>
        </p:txBody>
      </p:sp>
      <p:sp>
        <p:nvSpPr>
          <p:cNvPr id="3" name="Title 2"/>
          <p:cNvSpPr>
            <a:spLocks noGrp="1"/>
          </p:cNvSpPr>
          <p:nvPr>
            <p:ph type="title"/>
          </p:nvPr>
        </p:nvSpPr>
        <p:spPr/>
        <p:txBody>
          <a:bodyPr/>
          <a:lstStyle/>
          <a:p>
            <a:r>
              <a:rPr lang="en-US" dirty="0" smtClean="0"/>
              <a:t>SAE J3068</a:t>
            </a:r>
            <a:endParaRPr lang="en-US" dirty="0"/>
          </a:p>
        </p:txBody>
      </p:sp>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32138" y="3505064"/>
            <a:ext cx="1557885" cy="2100501"/>
          </a:xfrm>
          <a:prstGeom prst="rect">
            <a:avLst/>
          </a:prstGeom>
        </p:spPr>
      </p:pic>
      <p:graphicFrame>
        <p:nvGraphicFramePr>
          <p:cNvPr id="2" name="Table 1"/>
          <p:cNvGraphicFramePr>
            <a:graphicFrameLocks noGrp="1"/>
          </p:cNvGraphicFramePr>
          <p:nvPr>
            <p:extLst>
              <p:ext uri="{D42A27DB-BD31-4B8C-83A1-F6EECF244321}">
                <p14:modId xmlns:p14="http://schemas.microsoft.com/office/powerpoint/2010/main" val="1248519628"/>
              </p:ext>
            </p:extLst>
          </p:nvPr>
        </p:nvGraphicFramePr>
        <p:xfrm>
          <a:off x="1932596" y="2055908"/>
          <a:ext cx="7014664" cy="2104200"/>
        </p:xfrm>
        <a:graphic>
          <a:graphicData uri="http://schemas.openxmlformats.org/drawingml/2006/table">
            <a:tbl>
              <a:tblPr firstRow="1" bandRow="1">
                <a:tableStyleId>{5C22544A-7EE6-4342-B048-85BDC9FD1C3A}</a:tableStyleId>
              </a:tblPr>
              <a:tblGrid>
                <a:gridCol w="1615539"/>
                <a:gridCol w="2089753"/>
                <a:gridCol w="3309372"/>
              </a:tblGrid>
              <a:tr h="998376">
                <a:tc>
                  <a:txBody>
                    <a:bodyPr/>
                    <a:lstStyle/>
                    <a:p>
                      <a:r>
                        <a:rPr lang="en-US" sz="1400" dirty="0" smtClean="0"/>
                        <a:t>Inlet Configurations</a:t>
                      </a:r>
                      <a:endParaRPr lang="en-US" sz="1400" dirty="0"/>
                    </a:p>
                  </a:txBody>
                  <a:tcPr/>
                </a:tc>
                <a:tc>
                  <a:txBody>
                    <a:bodyPr/>
                    <a:lstStyle/>
                    <a:p>
                      <a:r>
                        <a:rPr lang="en-US" sz="1400" dirty="0" smtClean="0"/>
                        <a:t>Description </a:t>
                      </a:r>
                      <a:endParaRPr lang="en-US" sz="1400" dirty="0"/>
                    </a:p>
                  </a:txBody>
                  <a:tcPr/>
                </a:tc>
                <a:tc>
                  <a:txBody>
                    <a:bodyPr/>
                    <a:lstStyle/>
                    <a:p>
                      <a:r>
                        <a:rPr lang="en-US" sz="1400" dirty="0" smtClean="0"/>
                        <a:t>Utilizable Input </a:t>
                      </a:r>
                      <a:r>
                        <a:rPr lang="en-US" sz="1400" baseline="0" dirty="0" smtClean="0"/>
                        <a:t>Voltages</a:t>
                      </a:r>
                    </a:p>
                    <a:p>
                      <a:r>
                        <a:rPr lang="en-US" sz="1400" baseline="0" dirty="0" smtClean="0"/>
                        <a:t>(Not safety rating)</a:t>
                      </a:r>
                      <a:endParaRPr lang="en-US" sz="1400" dirty="0"/>
                    </a:p>
                  </a:txBody>
                  <a:tcPr/>
                </a:tc>
              </a:tr>
              <a:tr h="374304">
                <a:tc>
                  <a:txBody>
                    <a:bodyPr/>
                    <a:lstStyle/>
                    <a:p>
                      <a:r>
                        <a:rPr lang="en-US" sz="1400" dirty="0" smtClean="0">
                          <a:solidFill>
                            <a:srgbClr val="00B050"/>
                          </a:solidFill>
                        </a:rPr>
                        <a:t>J3068 AC</a:t>
                      </a:r>
                      <a:r>
                        <a:rPr lang="en-US" sz="1400" baseline="-25000" dirty="0" smtClean="0">
                          <a:solidFill>
                            <a:srgbClr val="00B050"/>
                          </a:solidFill>
                        </a:rPr>
                        <a:t>6</a:t>
                      </a:r>
                      <a:endParaRPr lang="en-US" sz="1400" baseline="-25000" dirty="0">
                        <a:solidFill>
                          <a:srgbClr val="00B050"/>
                        </a:solidFill>
                      </a:endParaRPr>
                    </a:p>
                  </a:txBody>
                  <a:tcPr/>
                </a:tc>
                <a:tc>
                  <a:txBody>
                    <a:bodyPr/>
                    <a:lstStyle/>
                    <a:p>
                      <a:r>
                        <a:rPr lang="en-US" sz="1400" dirty="0" smtClean="0"/>
                        <a:t>AC</a:t>
                      </a:r>
                      <a:r>
                        <a:rPr lang="en-US" sz="1400" baseline="0" dirty="0" smtClean="0"/>
                        <a:t> only</a:t>
                      </a:r>
                      <a:endParaRPr lang="en-US" sz="1400" dirty="0"/>
                    </a:p>
                  </a:txBody>
                  <a:tcPr/>
                </a:tc>
                <a:tc>
                  <a:txBody>
                    <a:bodyPr/>
                    <a:lstStyle/>
                    <a:p>
                      <a:r>
                        <a:rPr lang="en-US" sz="1400" dirty="0" err="1" smtClean="0">
                          <a:solidFill>
                            <a:schemeClr val="tx1"/>
                          </a:solidFill>
                        </a:rPr>
                        <a:t>VAC</a:t>
                      </a:r>
                      <a:r>
                        <a:rPr lang="en-US" sz="1400" baseline="-25000" dirty="0" err="1" smtClean="0">
                          <a:solidFill>
                            <a:schemeClr val="tx1"/>
                          </a:solidFill>
                        </a:rPr>
                        <a:t>nom</a:t>
                      </a:r>
                      <a:r>
                        <a:rPr lang="en-US" sz="1400" baseline="0" dirty="0" smtClean="0">
                          <a:solidFill>
                            <a:schemeClr val="tx1"/>
                          </a:solidFill>
                        </a:rPr>
                        <a:t> 208/120Y, 480/277Y, 600/347Y</a:t>
                      </a:r>
                    </a:p>
                  </a:txBody>
                  <a:tcPr/>
                </a:tc>
              </a:tr>
              <a:tr h="636317">
                <a:tc>
                  <a:txBody>
                    <a:bodyPr/>
                    <a:lstStyle/>
                    <a:p>
                      <a:r>
                        <a:rPr lang="en-US" sz="1400" dirty="0" smtClean="0">
                          <a:solidFill>
                            <a:srgbClr val="00B050"/>
                          </a:solidFill>
                        </a:rPr>
                        <a:t>J3068 </a:t>
                      </a:r>
                      <a:r>
                        <a:rPr lang="en-US" sz="1400" dirty="0" smtClean="0">
                          <a:solidFill>
                            <a:srgbClr val="00B050"/>
                          </a:solidFill>
                        </a:rPr>
                        <a:t>AC</a:t>
                      </a:r>
                      <a:r>
                        <a:rPr lang="en-US" sz="1400" baseline="-25000" dirty="0" smtClean="0">
                          <a:solidFill>
                            <a:srgbClr val="00B050"/>
                          </a:solidFill>
                        </a:rPr>
                        <a:t>6</a:t>
                      </a:r>
                      <a:r>
                        <a:rPr lang="en-US" sz="1400" baseline="0" dirty="0" smtClean="0">
                          <a:solidFill>
                            <a:srgbClr val="00B050"/>
                          </a:solidFill>
                        </a:rPr>
                        <a:t>+</a:t>
                      </a:r>
                      <a:r>
                        <a:rPr lang="en-US" sz="1400" dirty="0" smtClean="0">
                          <a:solidFill>
                            <a:srgbClr val="00B050"/>
                          </a:solidFill>
                        </a:rPr>
                        <a:t>DC</a:t>
                      </a:r>
                      <a:r>
                        <a:rPr lang="en-US" sz="1400" baseline="-25000" dirty="0" smtClean="0">
                          <a:solidFill>
                            <a:srgbClr val="00B050"/>
                          </a:solidFill>
                        </a:rPr>
                        <a:t>8</a:t>
                      </a:r>
                      <a:endParaRPr lang="en-US" sz="1400" baseline="-25000" dirty="0" smtClean="0">
                        <a:solidFill>
                          <a:srgbClr val="00B050"/>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AC on</a:t>
                      </a:r>
                      <a:r>
                        <a:rPr lang="en-US" sz="1400" baseline="0" dirty="0" smtClean="0"/>
                        <a:t> 6mm </a:t>
                      </a:r>
                      <a:r>
                        <a:rPr lang="en-US" sz="1400" baseline="0" dirty="0" smtClean="0"/>
                        <a:t>pins</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or</a:t>
                      </a:r>
                      <a:endParaRPr lang="en-US" sz="14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DC on</a:t>
                      </a:r>
                      <a:r>
                        <a:rPr lang="en-US" sz="1400" baseline="0" dirty="0" smtClean="0"/>
                        <a:t> 8mm pins</a:t>
                      </a:r>
                      <a:endParaRPr lang="en-US" sz="1400" dirty="0" smtClean="0"/>
                    </a:p>
                  </a:txBody>
                  <a:tcPr/>
                </a:tc>
                <a:tc>
                  <a:txBody>
                    <a:bodyPr/>
                    <a:lstStyle/>
                    <a:p>
                      <a:r>
                        <a:rPr lang="en-US" sz="1400" dirty="0" err="1" smtClean="0">
                          <a:solidFill>
                            <a:schemeClr val="tx1"/>
                          </a:solidFill>
                        </a:rPr>
                        <a:t>VAC</a:t>
                      </a:r>
                      <a:r>
                        <a:rPr lang="en-US" sz="1400" baseline="-25000" dirty="0" err="1" smtClean="0">
                          <a:solidFill>
                            <a:schemeClr val="tx1"/>
                          </a:solidFill>
                        </a:rPr>
                        <a:t>nom</a:t>
                      </a:r>
                      <a:r>
                        <a:rPr lang="en-US" sz="1400" dirty="0" smtClean="0">
                          <a:solidFill>
                            <a:schemeClr val="tx1"/>
                          </a:solidFill>
                        </a:rPr>
                        <a:t> </a:t>
                      </a:r>
                      <a:r>
                        <a:rPr lang="en-US" sz="1400" baseline="0" dirty="0" smtClean="0">
                          <a:solidFill>
                            <a:schemeClr val="tx1"/>
                          </a:solidFill>
                        </a:rPr>
                        <a:t>208/120Y, 480/277Y, </a:t>
                      </a:r>
                      <a:r>
                        <a:rPr lang="en-US" sz="1400" baseline="0" dirty="0" smtClean="0">
                          <a:solidFill>
                            <a:schemeClr val="tx1"/>
                          </a:solidFill>
                        </a:rPr>
                        <a:t>600/347Y</a:t>
                      </a:r>
                    </a:p>
                    <a:p>
                      <a:r>
                        <a:rPr lang="en-US" sz="1400" baseline="0" dirty="0" smtClean="0">
                          <a:solidFill>
                            <a:schemeClr val="tx1"/>
                          </a:solidFill>
                        </a:rPr>
                        <a:t>or</a:t>
                      </a:r>
                      <a:endParaRPr lang="en-US" sz="1400" baseline="0" dirty="0" smtClean="0">
                        <a:solidFill>
                          <a:schemeClr val="tx1"/>
                        </a:solidFill>
                      </a:endParaRPr>
                    </a:p>
                    <a:p>
                      <a:r>
                        <a:rPr lang="en-US" sz="1400" baseline="0" dirty="0" smtClean="0">
                          <a:solidFill>
                            <a:schemeClr val="tx1"/>
                          </a:solidFill>
                        </a:rPr>
                        <a:t>VDC      </a:t>
                      </a:r>
                      <a:r>
                        <a:rPr lang="en-US" sz="1400" baseline="0" dirty="0" smtClean="0">
                          <a:solidFill>
                            <a:schemeClr val="tx1"/>
                          </a:solidFill>
                        </a:rPr>
                        <a:t>1000</a:t>
                      </a:r>
                      <a:endParaRPr lang="en-US" sz="1400" dirty="0">
                        <a:solidFill>
                          <a:schemeClr val="tx1"/>
                        </a:solidFill>
                      </a:endParaRPr>
                    </a:p>
                  </a:txBody>
                  <a:tcPr/>
                </a:tc>
              </a:tr>
            </a:tbl>
          </a:graphicData>
        </a:graphic>
      </p:graphicFrame>
      <p:pic>
        <p:nvPicPr>
          <p:cNvPr id="12" name="Picture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53261" y="2193226"/>
            <a:ext cx="1294190" cy="1111709"/>
          </a:xfrm>
          <a:prstGeom prst="rect">
            <a:avLst/>
          </a:prstGeom>
        </p:spPr>
      </p:pic>
      <p:cxnSp>
        <p:nvCxnSpPr>
          <p:cNvPr id="7" name="Straight Connector 6"/>
          <p:cNvCxnSpPr/>
          <p:nvPr/>
        </p:nvCxnSpPr>
        <p:spPr>
          <a:xfrm>
            <a:off x="210528" y="3403796"/>
            <a:ext cx="8726739" cy="2407"/>
          </a:xfrm>
          <a:prstGeom prst="line">
            <a:avLst/>
          </a:prstGeom>
          <a:ln w="381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5913333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latin typeface="Arial Black" pitchFamily="34" charset="0"/>
              </a:rPr>
              <a:t>SAE J3068</a:t>
            </a:r>
          </a:p>
        </p:txBody>
      </p:sp>
      <p:sp>
        <p:nvSpPr>
          <p:cNvPr id="6" name="Slide Number Placeholder 5"/>
          <p:cNvSpPr>
            <a:spLocks noGrp="1"/>
          </p:cNvSpPr>
          <p:nvPr>
            <p:ph type="sldNum" sz="quarter" idx="12"/>
          </p:nvPr>
        </p:nvSpPr>
        <p:spPr/>
        <p:txBody>
          <a:bodyPr/>
          <a:lstStyle/>
          <a:p>
            <a:fld id="{09F3F82F-46AA-40DC-AA36-A5DC28FDA803}" type="slidenum">
              <a:rPr lang="en-US" smtClean="0"/>
              <a:pPr/>
              <a:t>7</a:t>
            </a:fld>
            <a:endParaRPr lang="en-US"/>
          </a:p>
        </p:txBody>
      </p:sp>
      <p:sp>
        <p:nvSpPr>
          <p:cNvPr id="3" name="Title 2"/>
          <p:cNvSpPr>
            <a:spLocks noGrp="1"/>
          </p:cNvSpPr>
          <p:nvPr>
            <p:ph type="title"/>
          </p:nvPr>
        </p:nvSpPr>
        <p:spPr/>
        <p:txBody>
          <a:bodyPr/>
          <a:lstStyle/>
          <a:p>
            <a:r>
              <a:rPr lang="en-US" dirty="0" smtClean="0"/>
              <a:t>SAE J3068</a:t>
            </a:r>
            <a:endParaRPr lang="en-US" dirty="0"/>
          </a:p>
        </p:txBody>
      </p:sp>
      <p:sp>
        <p:nvSpPr>
          <p:cNvPr id="4" name="TextBox 3"/>
          <p:cNvSpPr txBox="1"/>
          <p:nvPr/>
        </p:nvSpPr>
        <p:spPr>
          <a:xfrm>
            <a:off x="3516924" y="3526909"/>
            <a:ext cx="1714380" cy="369332"/>
          </a:xfrm>
          <a:prstGeom prst="rect">
            <a:avLst/>
          </a:prstGeom>
          <a:noFill/>
        </p:spPr>
        <p:txBody>
          <a:bodyPr wrap="none" rtlCol="0">
            <a:spAutoFit/>
          </a:bodyPr>
          <a:lstStyle/>
          <a:p>
            <a:r>
              <a:rPr lang="en-US" dirty="0" smtClean="0"/>
              <a:t>Go to to Agenda</a:t>
            </a:r>
            <a:endParaRPr lang="en-US" dirty="0"/>
          </a:p>
        </p:txBody>
      </p:sp>
    </p:spTree>
    <p:extLst>
      <p:ext uri="{BB962C8B-B14F-4D97-AF65-F5344CB8AC3E}">
        <p14:creationId xmlns:p14="http://schemas.microsoft.com/office/powerpoint/2010/main" val="68815840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SA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lumMod val="40000"/>
            <a:lumOff val="60000"/>
          </a:schemeClr>
        </a:solidFill>
        <a:ln>
          <a:solidFill>
            <a:schemeClr val="tx1"/>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37136</TotalTime>
  <Words>294</Words>
  <Application>Microsoft Macintosh PowerPoint</Application>
  <PresentationFormat>On-screen Show (4:3)</PresentationFormat>
  <Paragraphs>72</Paragraphs>
  <Slides>7</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 Black</vt:lpstr>
      <vt:lpstr>Calibri</vt:lpstr>
      <vt:lpstr>Times New Roman</vt:lpstr>
      <vt:lpstr>Arial</vt:lpstr>
      <vt:lpstr>SAE</vt:lpstr>
      <vt:lpstr>PowerPoint Presentation</vt:lpstr>
      <vt:lpstr>Transparency Statement</vt:lpstr>
      <vt:lpstr>Anti-Trust Statement</vt:lpstr>
      <vt:lpstr>Patent Disclosure</vt:lpstr>
      <vt:lpstr>Use Discretion in Information Exchange</vt:lpstr>
      <vt:lpstr>SAE J3068</vt:lpstr>
      <vt:lpstr>SAE J3068</vt:lpstr>
    </vt:vector>
  </TitlesOfParts>
  <LinksUpToDate>false</LinksUpToDate>
  <SharedDoc>false</SharedDoc>
  <HyperlinksChanged>false</HyperlinksChanged>
  <AppVersion>15.0033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Hank McGlynn</dc:creator>
  <cp:lastModifiedBy>RT McGee</cp:lastModifiedBy>
  <cp:revision>2072</cp:revision>
  <cp:lastPrinted>2010-03-08T22:29:39Z</cp:lastPrinted>
  <dcterms:created xsi:type="dcterms:W3CDTF">2008-10-21T23:41:20Z</dcterms:created>
  <dcterms:modified xsi:type="dcterms:W3CDTF">2017-04-18T15:49:52Z</dcterms:modified>
</cp:coreProperties>
</file>