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4"/>
  </p:notesMasterIdLst>
  <p:handoutMasterIdLst>
    <p:handoutMasterId r:id="rId15"/>
  </p:handoutMasterIdLst>
  <p:sldIdLst>
    <p:sldId id="2021" r:id="rId2"/>
    <p:sldId id="2023" r:id="rId3"/>
    <p:sldId id="2024" r:id="rId4"/>
    <p:sldId id="2025" r:id="rId5"/>
    <p:sldId id="2026" r:id="rId6"/>
    <p:sldId id="2022" r:id="rId7"/>
    <p:sldId id="2029" r:id="rId8"/>
    <p:sldId id="2036" r:id="rId9"/>
    <p:sldId id="2032" r:id="rId10"/>
    <p:sldId id="2033" r:id="rId11"/>
    <p:sldId id="2034" r:id="rId12"/>
    <p:sldId id="2035"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6E6E6"/>
    <a:srgbClr val="BFBFBF"/>
    <a:srgbClr val="808080"/>
    <a:srgbClr val="42B845"/>
    <a:srgbClr val="FF0000"/>
    <a:srgbClr val="3C8051"/>
    <a:srgbClr val="FC0404"/>
    <a:srgbClr val="FF0066"/>
    <a:srgbClr val="4F8341"/>
    <a:srgbClr val="B80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4469" autoAdjust="0"/>
  </p:normalViewPr>
  <p:slideViewPr>
    <p:cSldViewPr snapToGrid="0">
      <p:cViewPr varScale="1">
        <p:scale>
          <a:sx n="112" d="100"/>
          <a:sy n="112" d="100"/>
        </p:scale>
        <p:origin x="5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1" d="100"/>
          <a:sy n="101" d="100"/>
        </p:scale>
        <p:origin x="-35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sz="quarter" idx="1"/>
          </p:nvPr>
        </p:nvSpPr>
        <p:spPr>
          <a:xfrm>
            <a:off x="4143589" y="0"/>
            <a:ext cx="3169921" cy="480060"/>
          </a:xfrm>
          <a:prstGeom prst="rect">
            <a:avLst/>
          </a:prstGeom>
        </p:spPr>
        <p:txBody>
          <a:bodyPr vert="horz" lIns="96646" tIns="48322" rIns="96646" bIns="48322" rtlCol="0"/>
          <a:lstStyle>
            <a:lvl1pPr algn="r">
              <a:defRPr sz="1200"/>
            </a:lvl1pPr>
          </a:lstStyle>
          <a:p>
            <a:fld id="{0044A194-8774-44E4-A20E-14E402521B50}" type="datetimeFigureOut">
              <a:rPr lang="en-US" smtClean="0"/>
              <a:pPr/>
              <a:t>5/10/16</a:t>
            </a:fld>
            <a:endParaRPr lang="en-US"/>
          </a:p>
        </p:txBody>
      </p:sp>
      <p:sp>
        <p:nvSpPr>
          <p:cNvPr id="4" name="Footer Placeholder 3"/>
          <p:cNvSpPr>
            <a:spLocks noGrp="1"/>
          </p:cNvSpPr>
          <p:nvPr>
            <p:ph type="ftr" sz="quarter" idx="2"/>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3"/>
            <a:ext cx="3169921" cy="480060"/>
          </a:xfrm>
          <a:prstGeom prst="rect">
            <a:avLst/>
          </a:prstGeom>
        </p:spPr>
        <p:txBody>
          <a:bodyPr vert="horz" lIns="96646" tIns="48322" rIns="96646" bIns="48322" rtlCol="0" anchor="b"/>
          <a:lstStyle>
            <a:lvl1pPr algn="r">
              <a:defRPr sz="1200"/>
            </a:lvl1pPr>
          </a:lstStyle>
          <a:p>
            <a:fld id="{74D2FC97-2EBD-43A0-BF28-7A4F6117A56A}" type="slidenum">
              <a:rPr lang="en-US" smtClean="0"/>
              <a:pPr/>
              <a:t>‹#›</a:t>
            </a:fld>
            <a:endParaRPr lang="en-US"/>
          </a:p>
        </p:txBody>
      </p:sp>
    </p:spTree>
    <p:extLst>
      <p:ext uri="{BB962C8B-B14F-4D97-AF65-F5344CB8AC3E}">
        <p14:creationId xmlns:p14="http://schemas.microsoft.com/office/powerpoint/2010/main" val="818745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idx="1"/>
          </p:nvPr>
        </p:nvSpPr>
        <p:spPr>
          <a:xfrm>
            <a:off x="4143589" y="0"/>
            <a:ext cx="3169921" cy="480060"/>
          </a:xfrm>
          <a:prstGeom prst="rect">
            <a:avLst/>
          </a:prstGeom>
        </p:spPr>
        <p:txBody>
          <a:bodyPr vert="horz" lIns="96646" tIns="48322" rIns="96646" bIns="48322" rtlCol="0"/>
          <a:lstStyle>
            <a:lvl1pPr algn="r">
              <a:defRPr sz="1200"/>
            </a:lvl1pPr>
          </a:lstStyle>
          <a:p>
            <a:fld id="{C1F2D266-6FB7-4E9A-9A30-6C8036177842}" type="datetimeFigureOut">
              <a:rPr lang="en-US" smtClean="0"/>
              <a:pPr/>
              <a:t>5/10/16</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6" tIns="48322" rIns="96646" bIns="4832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6" tIns="48322" rIns="96646" bIns="483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3"/>
            <a:ext cx="3169921" cy="480060"/>
          </a:xfrm>
          <a:prstGeom prst="rect">
            <a:avLst/>
          </a:prstGeom>
        </p:spPr>
        <p:txBody>
          <a:bodyPr vert="horz" lIns="96646" tIns="48322" rIns="96646" bIns="48322" rtlCol="0" anchor="b"/>
          <a:lstStyle>
            <a:lvl1pPr algn="r">
              <a:defRPr sz="1200"/>
            </a:lvl1pPr>
          </a:lstStyle>
          <a:p>
            <a:fld id="{4A23D745-1D3D-454C-87DF-C7E81A37BB06}" type="slidenum">
              <a:rPr lang="en-US" smtClean="0"/>
              <a:pPr/>
              <a:t>‹#›</a:t>
            </a:fld>
            <a:endParaRPr lang="en-US"/>
          </a:p>
        </p:txBody>
      </p:sp>
    </p:spTree>
    <p:extLst>
      <p:ext uri="{BB962C8B-B14F-4D97-AF65-F5344CB8AC3E}">
        <p14:creationId xmlns:p14="http://schemas.microsoft.com/office/powerpoint/2010/main" val="8313175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noFill/>
          <a:ln>
            <a:noFill/>
          </a:ln>
        </p:spPr>
        <p:txBody>
          <a:bodyPr/>
          <a:lstStyle>
            <a:lvl1pPr marL="0" indent="0" algn="ctr">
              <a:buNone/>
              <a:defRPr sz="1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noFill/>
          <a:ln>
            <a:noFill/>
          </a:ln>
        </p:spPr>
        <p:txBody>
          <a:bodyPr/>
          <a:lstStyle>
            <a:lvl1pPr algn="l">
              <a:defRPr sz="1400" baseline="0">
                <a:solidFill>
                  <a:schemeClr val="tx1"/>
                </a:solidFill>
              </a:defRPr>
            </a:lvl1pPr>
          </a:lstStyle>
          <a:p>
            <a:r>
              <a:rPr lang="en-US" smtClean="0"/>
              <a:t>April 20, 2014</a:t>
            </a:r>
            <a:endParaRPr lang="en-US" dirty="0"/>
          </a:p>
        </p:txBody>
      </p:sp>
      <p:sp>
        <p:nvSpPr>
          <p:cNvPr id="5" name="Footer Placeholder 4"/>
          <p:cNvSpPr>
            <a:spLocks noGrp="1"/>
          </p:cNvSpPr>
          <p:nvPr>
            <p:ph type="ftr" sz="quarter" idx="11"/>
          </p:nvPr>
        </p:nvSpPr>
        <p:spPr/>
        <p:txBody>
          <a:bodyPr/>
          <a:lstStyle>
            <a:lvl1pPr>
              <a:defRPr sz="1400">
                <a:solidFill>
                  <a:schemeClr val="tx1"/>
                </a:solidFill>
              </a:defRPr>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09F3F82F-46AA-40DC-AA36-A5DC28FDA803}" type="slidenum">
              <a:rPr lang="en-US" smtClean="0"/>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457200"/>
          </a:xfrm>
        </p:spPr>
        <p:txBody>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April 20, 2014</a:t>
            </a:r>
            <a:endParaRPr lang="en-US" dirty="0"/>
          </a:p>
        </p:txBody>
      </p:sp>
      <p:sp>
        <p:nvSpPr>
          <p:cNvPr id="5" name="Footer Placeholder 4"/>
          <p:cNvSpPr>
            <a:spLocks noGrp="1"/>
          </p:cNvSpPr>
          <p:nvPr>
            <p:ph type="ftr" sz="quarter" idx="11"/>
          </p:nvPr>
        </p:nvSpPr>
        <p:spPr/>
        <p:txBody>
          <a:bodyPr/>
          <a:lstStyle>
            <a:lvl1pPr>
              <a:defRPr sz="1400"/>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0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smtClean="0"/>
              <a:t>April 20, 2014</a:t>
            </a:r>
            <a:endParaRPr lang="en-US" dirty="0"/>
          </a:p>
        </p:txBody>
      </p:sp>
      <p:sp>
        <p:nvSpPr>
          <p:cNvPr id="4" name="Footer Placeholder 3"/>
          <p:cNvSpPr>
            <a:spLocks noGrp="1"/>
          </p:cNvSpPr>
          <p:nvPr>
            <p:ph type="ftr" sz="quarter" idx="11"/>
          </p:nvPr>
        </p:nvSpPr>
        <p:spPr/>
        <p:txBody>
          <a:bodyPr/>
          <a:lstStyle>
            <a:lvl1pPr>
              <a:defRPr sz="1400"/>
            </a:lvl1pPr>
          </a:lstStyle>
          <a:p>
            <a:r>
              <a:rPr lang="en-US" smtClean="0">
                <a:latin typeface="Arial Black" pitchFamily="34" charset="0"/>
              </a:rPr>
              <a:t>SAE J3068</a:t>
            </a:r>
            <a:endParaRPr lang="en-US" dirty="0" smtClean="0">
              <a:latin typeface="Arial Black" pitchFamily="34" charset="0"/>
            </a:endParaRPr>
          </a:p>
        </p:txBody>
      </p:sp>
      <p:sp>
        <p:nvSpPr>
          <p:cNvPr id="5" name="Slide Number Placeholder 4"/>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934200" cy="381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solidFill>
                <a:latin typeface="Arial" pitchFamily="34" charset="0"/>
                <a:cs typeface="Arial" pitchFamily="34" charset="0"/>
              </a:defRPr>
            </a:lvl1pPr>
          </a:lstStyle>
          <a:p>
            <a:r>
              <a:rPr lang="en-US" smtClean="0"/>
              <a:t>April 20,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i="0">
                <a:solidFill>
                  <a:schemeClr val="tx1"/>
                </a:solidFill>
                <a:latin typeface="Arial" pitchFamily="34" charset="0"/>
                <a:cs typeface="Arial" pitchFamily="34" charset="0"/>
              </a:defRPr>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09F3F82F-46AA-40DC-AA36-A5DC28FDA803}" type="slidenum">
              <a:rPr lang="en-US" smtClean="0"/>
              <a:pPr/>
              <a:t>‹#›</a:t>
            </a:fld>
            <a:endParaRPr lang="en-US" dirty="0"/>
          </a:p>
        </p:txBody>
      </p:sp>
      <p:cxnSp>
        <p:nvCxnSpPr>
          <p:cNvPr id="9" name="Straight Connector 8"/>
          <p:cNvCxnSpPr/>
          <p:nvPr/>
        </p:nvCxnSpPr>
        <p:spPr>
          <a:xfrm>
            <a:off x="0" y="1143000"/>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284685"/>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5" cstate="print"/>
          <a:srcRect/>
          <a:stretch>
            <a:fillRect/>
          </a:stretch>
        </p:blipFill>
        <p:spPr bwMode="auto">
          <a:xfrm>
            <a:off x="7496832" y="42204"/>
            <a:ext cx="1381125" cy="10572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ransition spd="slow">
    <p:wipe dir="r"/>
  </p:transition>
  <p:hf hdr="0" dt="0"/>
  <p:txStyles>
    <p:titleStyle>
      <a:lvl1pPr algn="l" defTabSz="914400" rtl="0" eaLnBrk="1" latinLnBrk="0" hangingPunct="1">
        <a:spcBef>
          <a:spcPct val="0"/>
        </a:spcBef>
        <a:buNone/>
        <a:defRPr sz="2400" b="1" i="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1</a:t>
            </a:fld>
            <a:endParaRPr lang="en-US"/>
          </a:p>
        </p:txBody>
      </p:sp>
      <p:sp>
        <p:nvSpPr>
          <p:cNvPr id="1027" name="Rectangle 3"/>
          <p:cNvSpPr>
            <a:spLocks noChangeArrowheads="1"/>
          </p:cNvSpPr>
          <p:nvPr/>
        </p:nvSpPr>
        <p:spPr bwMode="auto">
          <a:xfrm>
            <a:off x="650167" y="1858182"/>
            <a:ext cx="7981627"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lang="en-US" sz="2800" b="1" dirty="0" smtClean="0">
                <a:latin typeface="Arial" pitchFamily="34" charset="0"/>
                <a:ea typeface="Times New Roman" pitchFamily="18" charset="0"/>
                <a:cs typeface="Arial" pitchFamily="34" charset="0"/>
              </a:rPr>
              <a:t>SAE J3068</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Meeting</a:t>
            </a:r>
            <a:b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EV Power Transfer using Three-phase Capable Coupler  </a:t>
            </a: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Rodney</a:t>
            </a:r>
            <a:r>
              <a:rPr kumimoji="0" lang="en-US" sz="1400" b="1" i="0" u="none" strike="noStrike" cap="none" normalizeH="0" dirty="0" smtClean="0">
                <a:ln>
                  <a:noFill/>
                </a:ln>
                <a:solidFill>
                  <a:schemeClr val="tx1"/>
                </a:solidFill>
                <a:effectLst/>
                <a:latin typeface="Arial" pitchFamily="34" charset="0"/>
                <a:ea typeface="Times New Roman" pitchFamily="18" charset="0"/>
                <a:cs typeface="Arial" pitchFamily="34" charset="0"/>
              </a:rPr>
              <a:t> McGee</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Wednesday, </a:t>
            </a:r>
            <a:r>
              <a:rPr lang="en-US" sz="1400" b="1" dirty="0" smtClean="0">
                <a:latin typeface="Arial" pitchFamily="34" charset="0"/>
                <a:ea typeface="Times New Roman" pitchFamily="18" charset="0"/>
                <a:cs typeface="Arial" pitchFamily="34" charset="0"/>
              </a:rPr>
              <a:t>May 11, 2016 Noon ET </a:t>
            </a: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WebEx Meeting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912670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Times New Roman" pitchFamily="18" charset="0"/>
              </a:rPr>
              <a:t>J3068 – </a:t>
            </a:r>
            <a:r>
              <a:rPr lang="en-US" dirty="0" smtClean="0">
                <a:ea typeface="Times New Roman" pitchFamily="18" charset="0"/>
              </a:rPr>
              <a:t>Combo Inlet </a:t>
            </a:r>
            <a:r>
              <a:rPr lang="en-US" dirty="0">
                <a:ea typeface="Times New Roman" pitchFamily="18" charset="0"/>
              </a:rPr>
              <a:t>and </a:t>
            </a:r>
            <a:r>
              <a:rPr lang="en-US" dirty="0" smtClean="0">
                <a:ea typeface="Times New Roman" pitchFamily="18" charset="0"/>
              </a:rPr>
              <a:t>Connector </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10</a:t>
            </a:fld>
            <a:endParaRPr lang="en-US"/>
          </a:p>
        </p:txBody>
      </p:sp>
      <p:sp>
        <p:nvSpPr>
          <p:cNvPr id="3" name="TextBox 2"/>
          <p:cNvSpPr txBox="1"/>
          <p:nvPr/>
        </p:nvSpPr>
        <p:spPr>
          <a:xfrm>
            <a:off x="163245" y="6321365"/>
            <a:ext cx="3018775" cy="400110"/>
          </a:xfrm>
          <a:prstGeom prst="rect">
            <a:avLst/>
          </a:prstGeom>
          <a:noFill/>
        </p:spPr>
        <p:txBody>
          <a:bodyPr wrap="none" rtlCol="0">
            <a:spAutoFit/>
          </a:bodyPr>
          <a:lstStyle/>
          <a:p>
            <a:r>
              <a:rPr lang="en-US" sz="1000" dirty="0"/>
              <a:t>For illustration purpose only (not drawn to </a:t>
            </a:r>
            <a:r>
              <a:rPr lang="en-US" sz="1000" dirty="0" smtClean="0"/>
              <a:t>scale) –</a:t>
            </a:r>
            <a:br>
              <a:rPr lang="en-US" sz="1000" dirty="0" smtClean="0"/>
            </a:br>
            <a:r>
              <a:rPr lang="en-US" sz="1000" dirty="0" smtClean="0"/>
              <a:t>licenses are Public Domain (source Michelle </a:t>
            </a:r>
            <a:r>
              <a:rPr lang="en-US" sz="1000" dirty="0" err="1" smtClean="0"/>
              <a:t>Pettinella</a:t>
            </a:r>
            <a:r>
              <a:rPr lang="en-US" sz="1000" dirty="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7329" y="1264951"/>
            <a:ext cx="2412639" cy="325296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7089" y="1264951"/>
            <a:ext cx="2381412" cy="3179955"/>
          </a:xfrm>
          <a:prstGeom prst="rect">
            <a:avLst/>
          </a:prstGeom>
        </p:spPr>
      </p:pic>
      <p:sp>
        <p:nvSpPr>
          <p:cNvPr id="12" name="TextBox 11"/>
          <p:cNvSpPr txBox="1"/>
          <p:nvPr/>
        </p:nvSpPr>
        <p:spPr>
          <a:xfrm>
            <a:off x="1104817" y="4444906"/>
            <a:ext cx="3689968" cy="523220"/>
          </a:xfrm>
          <a:prstGeom prst="rect">
            <a:avLst/>
          </a:prstGeom>
          <a:noFill/>
        </p:spPr>
        <p:txBody>
          <a:bodyPr wrap="square" rtlCol="0">
            <a:spAutoFit/>
          </a:bodyPr>
          <a:lstStyle/>
          <a:p>
            <a:r>
              <a:rPr lang="en-US" sz="1400" dirty="0"/>
              <a:t>Illustration of </a:t>
            </a:r>
            <a:r>
              <a:rPr lang="en-US" sz="1400" dirty="0" smtClean="0"/>
              <a:t>Vehicle Inlet</a:t>
            </a:r>
          </a:p>
          <a:p>
            <a:r>
              <a:rPr lang="en-US" sz="1400" dirty="0"/>
              <a:t>For mechanical see </a:t>
            </a:r>
            <a:r>
              <a:rPr lang="en-US" sz="1400" dirty="0" smtClean="0"/>
              <a:t>IEC </a:t>
            </a:r>
            <a:r>
              <a:rPr lang="en-US" sz="1400" dirty="0"/>
              <a:t>62196-3 Sheet 3-IVa</a:t>
            </a:r>
            <a:endParaRPr lang="en-US" sz="1400" dirty="0"/>
          </a:p>
        </p:txBody>
      </p:sp>
      <p:sp>
        <p:nvSpPr>
          <p:cNvPr id="13" name="TextBox 12"/>
          <p:cNvSpPr txBox="1"/>
          <p:nvPr/>
        </p:nvSpPr>
        <p:spPr>
          <a:xfrm>
            <a:off x="4722481" y="4461090"/>
            <a:ext cx="3352456" cy="523220"/>
          </a:xfrm>
          <a:prstGeom prst="rect">
            <a:avLst/>
          </a:prstGeom>
          <a:noFill/>
        </p:spPr>
        <p:txBody>
          <a:bodyPr wrap="none" rtlCol="0">
            <a:spAutoFit/>
          </a:bodyPr>
          <a:lstStyle/>
          <a:p>
            <a:r>
              <a:rPr lang="en-US" sz="1400" dirty="0"/>
              <a:t>Illustration of </a:t>
            </a:r>
            <a:r>
              <a:rPr lang="en-US" sz="1400" dirty="0" smtClean="0"/>
              <a:t>Vehicle Connector </a:t>
            </a:r>
          </a:p>
          <a:p>
            <a:r>
              <a:rPr lang="en-US" sz="1400" dirty="0"/>
              <a:t>For mechanical see </a:t>
            </a:r>
            <a:r>
              <a:rPr lang="en-US" sz="1400" dirty="0" smtClean="0"/>
              <a:t>IEC </a:t>
            </a:r>
            <a:r>
              <a:rPr lang="en-US" sz="1400" dirty="0"/>
              <a:t>62196-3 Sheet </a:t>
            </a:r>
            <a:r>
              <a:rPr lang="en-US" sz="1400" dirty="0" smtClean="0"/>
              <a:t>3-IVc</a:t>
            </a:r>
            <a:endParaRPr lang="en-US" sz="1400" dirty="0"/>
          </a:p>
        </p:txBody>
      </p:sp>
      <p:sp>
        <p:nvSpPr>
          <p:cNvPr id="14" name="TextBox 13"/>
          <p:cNvSpPr txBox="1"/>
          <p:nvPr/>
        </p:nvSpPr>
        <p:spPr>
          <a:xfrm>
            <a:off x="1617414" y="5000494"/>
            <a:ext cx="4781295" cy="1754326"/>
          </a:xfrm>
          <a:prstGeom prst="rect">
            <a:avLst/>
          </a:prstGeom>
          <a:noFill/>
        </p:spPr>
        <p:txBody>
          <a:bodyPr wrap="square" rtlCol="0">
            <a:spAutoFit/>
          </a:bodyPr>
          <a:lstStyle/>
          <a:p>
            <a:r>
              <a:rPr lang="en-US" dirty="0"/>
              <a:t>S</a:t>
            </a:r>
            <a:r>
              <a:rPr lang="en-US" dirty="0" smtClean="0"/>
              <a:t>pecifications (DC)</a:t>
            </a:r>
          </a:p>
          <a:p>
            <a:pPr marL="285750" indent="-285750">
              <a:buFont typeface="Arial" charset="0"/>
              <a:buChar char="•"/>
            </a:pPr>
            <a:r>
              <a:rPr lang="en-US" dirty="0" smtClean="0"/>
              <a:t>Voltages up to 1000 V DC</a:t>
            </a:r>
          </a:p>
          <a:p>
            <a:pPr marL="285750" indent="-285750">
              <a:buFont typeface="Arial" charset="0"/>
              <a:buChar char="•"/>
            </a:pPr>
            <a:r>
              <a:rPr lang="en-US" dirty="0" smtClean="0"/>
              <a:t>Current not exceeding XXX A</a:t>
            </a:r>
          </a:p>
          <a:p>
            <a:pPr marL="285750" indent="-285750">
              <a:buFont typeface="Arial" charset="0"/>
              <a:buChar char="•"/>
            </a:pPr>
            <a:endParaRPr lang="en-US" dirty="0" smtClean="0"/>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12551577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Times New Roman" pitchFamily="18" charset="0"/>
              </a:rPr>
              <a:t>J3068 – </a:t>
            </a:r>
            <a:r>
              <a:rPr lang="en-US" dirty="0" smtClean="0">
                <a:ea typeface="Times New Roman" pitchFamily="18" charset="0"/>
              </a:rPr>
              <a:t>Combo Inlet </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11</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559" y="1179469"/>
            <a:ext cx="1717518" cy="231573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9668" y="3753407"/>
            <a:ext cx="1607409" cy="2277964"/>
          </a:xfrm>
          <a:prstGeom prst="rect">
            <a:avLst/>
          </a:prstGeom>
        </p:spPr>
      </p:pic>
      <p:sp>
        <p:nvSpPr>
          <p:cNvPr id="8" name="TextBox 7"/>
          <p:cNvSpPr txBox="1"/>
          <p:nvPr/>
        </p:nvSpPr>
        <p:spPr>
          <a:xfrm>
            <a:off x="2828857" y="1701247"/>
            <a:ext cx="6023829" cy="923330"/>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Wingdings" charset="2"/>
              <a:buChar char="ü"/>
              <a:tabLst/>
              <a:defRPr/>
            </a:pPr>
            <a:r>
              <a:rPr lang="en-US" dirty="0" smtClean="0"/>
              <a:t>Three-phase AC (6mm pins)</a:t>
            </a:r>
          </a:p>
          <a:p>
            <a:pPr marL="285750" marR="0" lvl="0" indent="-285750" defTabSz="914400" eaLnBrk="1" fontAlgn="auto" latinLnBrk="0" hangingPunct="1">
              <a:lnSpc>
                <a:spcPct val="100000"/>
              </a:lnSpc>
              <a:spcBef>
                <a:spcPts val="0"/>
              </a:spcBef>
              <a:spcAft>
                <a:spcPts val="0"/>
              </a:spcAft>
              <a:buClrTx/>
              <a:buSzTx/>
              <a:buFont typeface="Wingdings" charset="2"/>
              <a:buChar char="ü"/>
              <a:tabLst/>
              <a:defRPr/>
            </a:pPr>
            <a:r>
              <a:rPr lang="en-US" dirty="0" smtClean="0"/>
              <a:t>Single-phase also allowed (including 277 VAC)</a:t>
            </a:r>
          </a:p>
          <a:p>
            <a:pPr marL="285750" marR="0" lvl="0" indent="-285750" defTabSz="914400" eaLnBrk="1" fontAlgn="auto" latinLnBrk="0" hangingPunct="1">
              <a:lnSpc>
                <a:spcPct val="100000"/>
              </a:lnSpc>
              <a:spcBef>
                <a:spcPts val="0"/>
              </a:spcBef>
              <a:spcAft>
                <a:spcPts val="0"/>
              </a:spcAft>
              <a:buClrTx/>
              <a:buSzTx/>
              <a:buFont typeface="Wingdings" charset="2"/>
              <a:buChar char="ü"/>
              <a:tabLst/>
              <a:defRPr/>
            </a:pPr>
            <a:r>
              <a:rPr lang="en-US" dirty="0" smtClean="0"/>
              <a:t>Can DC charge using SAE CCS communication standards</a:t>
            </a:r>
          </a:p>
        </p:txBody>
      </p:sp>
      <p:sp>
        <p:nvSpPr>
          <p:cNvPr id="15" name="TextBox 14"/>
          <p:cNvSpPr txBox="1"/>
          <p:nvPr/>
        </p:nvSpPr>
        <p:spPr>
          <a:xfrm>
            <a:off x="2828857" y="3982632"/>
            <a:ext cx="5814784" cy="1200329"/>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Wingdings" charset="2"/>
              <a:buChar char="ü"/>
              <a:tabLst/>
              <a:defRPr/>
            </a:pPr>
            <a:r>
              <a:rPr lang="en-US" dirty="0" smtClean="0"/>
              <a:t>Single-phase AC (3.6mm pins)</a:t>
            </a:r>
          </a:p>
          <a:p>
            <a:pPr marL="285750" lvl="0" indent="-285750">
              <a:buFont typeface="Wingdings" charset="2"/>
              <a:buChar char="ü"/>
            </a:pPr>
            <a:r>
              <a:rPr lang="en-US" dirty="0" smtClean="0"/>
              <a:t>DC charge using SAE CCS </a:t>
            </a:r>
            <a:r>
              <a:rPr lang="en-US" dirty="0"/>
              <a:t>communication </a:t>
            </a:r>
            <a:r>
              <a:rPr lang="en-US" dirty="0" smtClean="0"/>
              <a:t>standards</a:t>
            </a:r>
          </a:p>
          <a:p>
            <a:pPr marL="285750" lvl="0" indent="-285750">
              <a:buFont typeface="Wingdings" charset="2"/>
              <a:buChar char="ü"/>
            </a:pPr>
            <a:r>
              <a:rPr lang="en-US" dirty="0" smtClean="0"/>
              <a:t>Used on several North American passenger cars with infrastructure installed in many locations</a:t>
            </a:r>
          </a:p>
        </p:txBody>
      </p:sp>
      <p:sp>
        <p:nvSpPr>
          <p:cNvPr id="16" name="TextBox 15"/>
          <p:cNvSpPr txBox="1"/>
          <p:nvPr/>
        </p:nvSpPr>
        <p:spPr>
          <a:xfrm>
            <a:off x="625989" y="3428428"/>
            <a:ext cx="1714765" cy="369332"/>
          </a:xfrm>
          <a:prstGeom prst="rect">
            <a:avLst/>
          </a:prstGeom>
          <a:noFill/>
        </p:spPr>
        <p:txBody>
          <a:bodyPr wrap="none" rtlCol="0">
            <a:spAutoFit/>
          </a:bodyPr>
          <a:lstStyle/>
          <a:p>
            <a:r>
              <a:rPr lang="en-US" smtClean="0"/>
              <a:t>”Type 2 Combo”</a:t>
            </a:r>
            <a:endParaRPr lang="en-US"/>
          </a:p>
        </p:txBody>
      </p:sp>
      <p:sp>
        <p:nvSpPr>
          <p:cNvPr id="17" name="TextBox 16"/>
          <p:cNvSpPr txBox="1"/>
          <p:nvPr/>
        </p:nvSpPr>
        <p:spPr>
          <a:xfrm>
            <a:off x="263289" y="5987018"/>
            <a:ext cx="2860911" cy="369332"/>
          </a:xfrm>
          <a:prstGeom prst="rect">
            <a:avLst/>
          </a:prstGeom>
          <a:noFill/>
        </p:spPr>
        <p:txBody>
          <a:bodyPr wrap="none" rtlCol="0">
            <a:spAutoFit/>
          </a:bodyPr>
          <a:lstStyle/>
          <a:p>
            <a:r>
              <a:rPr lang="en-US" smtClean="0"/>
              <a:t>J1772 CCS / ”Type </a:t>
            </a:r>
            <a:r>
              <a:rPr lang="en-US" dirty="0" smtClean="0"/>
              <a:t>1 Combo”</a:t>
            </a:r>
            <a:endParaRPr lang="en-US" dirty="0"/>
          </a:p>
        </p:txBody>
      </p:sp>
      <p:sp>
        <p:nvSpPr>
          <p:cNvPr id="18" name="TextBox 17"/>
          <p:cNvSpPr txBox="1"/>
          <p:nvPr/>
        </p:nvSpPr>
        <p:spPr>
          <a:xfrm>
            <a:off x="2828855" y="2703337"/>
            <a:ext cx="6023829" cy="369332"/>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ppleSystemUIFont" charset="-120"/>
              <a:buChar char="X"/>
              <a:tabLst/>
              <a:defRPr/>
            </a:pPr>
            <a:r>
              <a:rPr lang="en-US" dirty="0" smtClean="0"/>
              <a:t>Uncommon for North American passenger cars</a:t>
            </a:r>
          </a:p>
        </p:txBody>
      </p:sp>
      <p:sp>
        <p:nvSpPr>
          <p:cNvPr id="19" name="TextBox 18"/>
          <p:cNvSpPr txBox="1"/>
          <p:nvPr/>
        </p:nvSpPr>
        <p:spPr>
          <a:xfrm>
            <a:off x="2828856" y="5273191"/>
            <a:ext cx="6023829" cy="369332"/>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ppleSystemUIFont" charset="-120"/>
              <a:buChar char="X"/>
              <a:tabLst/>
              <a:defRPr/>
            </a:pPr>
            <a:r>
              <a:rPr lang="en-US" dirty="0" smtClean="0"/>
              <a:t>Limited AC power; no three-phase; no mandatory AC lock</a:t>
            </a:r>
          </a:p>
        </p:txBody>
      </p:sp>
    </p:spTree>
    <p:extLst>
      <p:ext uri="{BB962C8B-B14F-4D97-AF65-F5344CB8AC3E}">
        <p14:creationId xmlns:p14="http://schemas.microsoft.com/office/powerpoint/2010/main" val="4128807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Times New Roman" pitchFamily="18" charset="0"/>
              </a:rPr>
              <a:t>J3068 Draft Document Review</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12</a:t>
            </a:fld>
            <a:endParaRPr lang="en-US"/>
          </a:p>
        </p:txBody>
      </p:sp>
      <p:sp>
        <p:nvSpPr>
          <p:cNvPr id="7" name="TextBox 6"/>
          <p:cNvSpPr txBox="1"/>
          <p:nvPr/>
        </p:nvSpPr>
        <p:spPr>
          <a:xfrm>
            <a:off x="2363856" y="3065243"/>
            <a:ext cx="4416287" cy="923330"/>
          </a:xfrm>
          <a:prstGeom prst="rect">
            <a:avLst/>
          </a:prstGeom>
          <a:noFill/>
        </p:spPr>
        <p:txBody>
          <a:bodyPr wrap="square" rtlCol="0">
            <a:spAutoFit/>
          </a:bodyPr>
          <a:lstStyle/>
          <a:p>
            <a:r>
              <a:rPr lang="en-US" dirty="0" err="1" smtClean="0"/>
              <a:t>Goto</a:t>
            </a:r>
            <a:r>
              <a:rPr lang="en-US" dirty="0" smtClean="0"/>
              <a:t> PDF Document </a:t>
            </a:r>
            <a:r>
              <a:rPr lang="en-US" dirty="0"/>
              <a:t>that </a:t>
            </a:r>
            <a:r>
              <a:rPr lang="en-US" dirty="0"/>
              <a:t>Lennart </a:t>
            </a:r>
            <a:r>
              <a:rPr lang="en-US" dirty="0" err="1" smtClean="0"/>
              <a:t>Balgard</a:t>
            </a:r>
            <a:r>
              <a:rPr lang="en-US" dirty="0" smtClean="0"/>
              <a:t> and </a:t>
            </a:r>
            <a:r>
              <a:rPr lang="en-US" dirty="0" smtClean="0"/>
              <a:t>Jim </a:t>
            </a:r>
            <a:r>
              <a:rPr lang="en-US" dirty="0" smtClean="0"/>
              <a:t>McLaughlin prepared and posted in work area  </a:t>
            </a:r>
            <a:endParaRPr lang="en-US" dirty="0"/>
          </a:p>
        </p:txBody>
      </p:sp>
    </p:spTree>
    <p:extLst>
      <p:ext uri="{BB962C8B-B14F-4D97-AF65-F5344CB8AC3E}">
        <p14:creationId xmlns:p14="http://schemas.microsoft.com/office/powerpoint/2010/main" val="1187176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Transparency Statement</a:t>
            </a:r>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2</a:t>
            </a:fld>
            <a:endParaRPr lang="en-US"/>
          </a:p>
        </p:txBody>
      </p:sp>
      <p:sp>
        <p:nvSpPr>
          <p:cNvPr id="2051" name="Rectangle 3"/>
          <p:cNvSpPr>
            <a:spLocks noChangeArrowheads="1"/>
          </p:cNvSpPr>
          <p:nvPr/>
        </p:nvSpPr>
        <p:spPr bwMode="auto">
          <a:xfrm>
            <a:off x="728420" y="1812489"/>
            <a:ext cx="781114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r>
              <a:rPr lang="en-US" dirty="0" smtClean="0">
                <a:latin typeface="Arial" pitchFamily="34" charset="0"/>
                <a:cs typeface="Arial" pitchFamily="34" charset="0"/>
              </a:rPr>
              <a:t>This Task Force is committed to transparency at the highest level.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topics are discussed in open meetings and decisions are consensus based (not unanimous).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Task Force members are required to be vigilant in their efforts to monitor Task Force activities and decisions by actively participating in the Task Force.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Any issues with the transparency of this Task Force not resolved by the Task Force Chairman should be brought to the attention of the SAE for resolution.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538850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Anti-Trust Statement</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3</a:t>
            </a:fld>
            <a:endParaRPr lang="en-US"/>
          </a:p>
        </p:txBody>
      </p:sp>
      <p:sp>
        <p:nvSpPr>
          <p:cNvPr id="3073" name="Rectangle 1"/>
          <p:cNvSpPr>
            <a:spLocks noChangeArrowheads="1"/>
          </p:cNvSpPr>
          <p:nvPr/>
        </p:nvSpPr>
        <p:spPr bwMode="auto">
          <a:xfrm>
            <a:off x="1077132" y="1662999"/>
            <a:ext cx="6888997"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latin typeface="Arial" pitchFamily="34" charset="0"/>
                <a:cs typeface="Arial" pitchFamily="34" charset="0"/>
              </a:rPr>
              <a:t>In discharging their responsibilities, members of the Technical Standards Board, Councils/Division, and Technical Committees function as individuals and not as agents or representatives of any organization with which they may be associated,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except that government employees participate in accordance with governmental regulations.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Members are appointed to SAE Technical Committees on the basis of their individual qualifications which enable them to contribute to the work of the Committee.</a:t>
            </a:r>
          </a:p>
          <a:p>
            <a:pPr marL="0" marR="0" lvl="0" indent="0" algn="l" defTabSz="914400" rtl="0" eaLnBrk="0" fontAlgn="base" latinLnBrk="0" hangingPunct="0">
              <a:lnSpc>
                <a:spcPct val="100000"/>
              </a:lnSpc>
              <a:spcBef>
                <a:spcPct val="0"/>
              </a:spcBef>
              <a:spcAft>
                <a:spcPct val="0"/>
              </a:spcAft>
              <a:buClrTx/>
              <a:buSzTx/>
              <a:buFontTx/>
              <a:buNone/>
              <a:tabLst>
                <a:tab pos="-914400" algn="l"/>
                <a:tab pos="-685800" algn="l"/>
                <a:tab pos="-457200" algn="l"/>
                <a:tab pos="-228600" algn="l"/>
                <a:tab pos="0" algn="l"/>
                <a:tab pos="228600" algn="l"/>
                <a:tab pos="457200" algn="l"/>
                <a:tab pos="685800" algn="l"/>
                <a:tab pos="914400" algn="l"/>
                <a:tab pos="1006475"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707574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Disclosure</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4</a:t>
            </a:fld>
            <a:endParaRPr lang="en-US"/>
          </a:p>
        </p:txBody>
      </p:sp>
      <p:sp>
        <p:nvSpPr>
          <p:cNvPr id="92161" name="Rectangle 1"/>
          <p:cNvSpPr>
            <a:spLocks noChangeArrowheads="1"/>
          </p:cNvSpPr>
          <p:nvPr/>
        </p:nvSpPr>
        <p:spPr bwMode="auto">
          <a:xfrm>
            <a:off x="743919" y="1497420"/>
            <a:ext cx="75321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latin typeface="Arial" pitchFamily="34" charset="0"/>
                <a:cs typeface="Arial" pitchFamily="34" charset="0"/>
              </a:rPr>
              <a:t>Each SAE Technical Committee or SAE working group member would be required to disclose at specified times during a development process all patents and patent applications that are owned, controlled or licensed by the member, member’s employer or third party and that the member believes may become essential to the draft specification under development.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member would make this disclosure based on the member’s good faith and reasonable inquiry.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SAE International receives a notice that a proposed SAE Technical Report may require the use of an invention claimed in a patent, the respective part of the SAE Technical Standards Board Policy will be followed.</a:t>
            </a:r>
            <a:endParaRPr lang="en-US" dirty="0">
              <a:latin typeface="Arial" pitchFamily="34" charset="0"/>
              <a:cs typeface="Arial" pitchFamily="34" charset="0"/>
            </a:endParaRPr>
          </a:p>
        </p:txBody>
      </p:sp>
    </p:spTree>
    <p:extLst>
      <p:ext uri="{BB962C8B-B14F-4D97-AF65-F5344CB8AC3E}">
        <p14:creationId xmlns:p14="http://schemas.microsoft.com/office/powerpoint/2010/main" val="34862912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Use Discretion in Information Exchange</a:t>
            </a:r>
          </a:p>
        </p:txBody>
      </p:sp>
      <p:sp>
        <p:nvSpPr>
          <p:cNvPr id="5" name="Footer Placeholder 4"/>
          <p:cNvSpPr>
            <a:spLocks noGrp="1"/>
          </p:cNvSpPr>
          <p:nvPr>
            <p:ph type="ftr" sz="quarter" idx="11"/>
          </p:nvPr>
        </p:nvSpPr>
        <p:spPr/>
        <p:txBody>
          <a:body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5</a:t>
            </a:fld>
            <a:endParaRPr lang="en-US"/>
          </a:p>
        </p:txBody>
      </p:sp>
      <p:sp>
        <p:nvSpPr>
          <p:cNvPr id="93185" name="Rectangle 1"/>
          <p:cNvSpPr>
            <a:spLocks noChangeArrowheads="1"/>
          </p:cNvSpPr>
          <p:nvPr/>
        </p:nvSpPr>
        <p:spPr bwMode="auto">
          <a:xfrm>
            <a:off x="720671" y="1762293"/>
            <a:ext cx="764841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Members of SAE Technical Standards Boards, Councils and Technical Committees and working groups shall be sensitive to the nature of information they share and exchange when carrying out their responsibilities.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Members are to exercise discretion at all times keeping in mind that a primary objective of their membership is to contribute to the advancement of technical and engineering science through the development of recognized industry reports and standards.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SAE is not responsible for protecting information exchanged by members, nor will SAE be liable for or mediate any dispute related to any misuse of information.</a:t>
            </a: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078350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Attendance and Minutes Review </a:t>
            </a:r>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6</a:t>
            </a:fld>
            <a:endParaRPr lang="en-US" dirty="0"/>
          </a:p>
        </p:txBody>
      </p:sp>
      <p:sp>
        <p:nvSpPr>
          <p:cNvPr id="7" name="TextBox 6"/>
          <p:cNvSpPr txBox="1"/>
          <p:nvPr/>
        </p:nvSpPr>
        <p:spPr>
          <a:xfrm>
            <a:off x="2717800" y="3091747"/>
            <a:ext cx="3302000" cy="646331"/>
          </a:xfrm>
          <a:prstGeom prst="rect">
            <a:avLst/>
          </a:prstGeom>
          <a:noFill/>
        </p:spPr>
        <p:txBody>
          <a:bodyPr wrap="square" rtlCol="0">
            <a:spAutoFit/>
          </a:bodyPr>
          <a:lstStyle/>
          <a:p>
            <a:r>
              <a:rPr lang="en-US" dirty="0" err="1" smtClean="0"/>
              <a:t>Goto</a:t>
            </a:r>
            <a:r>
              <a:rPr lang="en-US" dirty="0" smtClean="0"/>
              <a:t> Microsoft Word Document</a:t>
            </a:r>
          </a:p>
          <a:p>
            <a:r>
              <a:rPr lang="en-US" dirty="0" smtClean="0"/>
              <a:t>For previous meeting</a:t>
            </a:r>
            <a:endParaRPr lang="en-US" dirty="0"/>
          </a:p>
        </p:txBody>
      </p:sp>
    </p:spTree>
    <p:extLst>
      <p:ext uri="{BB962C8B-B14F-4D97-AF65-F5344CB8AC3E}">
        <p14:creationId xmlns:p14="http://schemas.microsoft.com/office/powerpoint/2010/main" val="42732335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Times New Roman" pitchFamily="18" charset="0"/>
              </a:rPr>
              <a:t>SAE Structure (part of it)</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7</a:t>
            </a:fld>
            <a:endParaRPr lang="en-US"/>
          </a:p>
        </p:txBody>
      </p:sp>
      <p:sp>
        <p:nvSpPr>
          <p:cNvPr id="3" name="Rectangle 2"/>
          <p:cNvSpPr/>
          <p:nvPr/>
        </p:nvSpPr>
        <p:spPr>
          <a:xfrm>
            <a:off x="71563" y="1899835"/>
            <a:ext cx="8261403" cy="644581"/>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rPr>
              <a:t>Hybrid - EV </a:t>
            </a:r>
            <a:r>
              <a:rPr lang="en-US" b="1" dirty="0">
                <a:solidFill>
                  <a:sysClr val="windowText" lastClr="000000"/>
                </a:solidFill>
              </a:rPr>
              <a:t>Committee </a:t>
            </a:r>
            <a:r>
              <a:rPr lang="en-US" b="1" dirty="0" smtClean="0">
                <a:solidFill>
                  <a:sysClr val="windowText" lastClr="000000"/>
                </a:solidFill>
              </a:rPr>
              <a:t>(TEVHYB)</a:t>
            </a:r>
          </a:p>
          <a:p>
            <a:pPr algn="ctr"/>
            <a:r>
              <a:rPr lang="en-US" dirty="0">
                <a:solidFill>
                  <a:sysClr val="windowText" lastClr="000000"/>
                </a:solidFill>
              </a:rPr>
              <a:t>Neil </a:t>
            </a:r>
            <a:r>
              <a:rPr lang="en-US" dirty="0" smtClean="0">
                <a:solidFill>
                  <a:sysClr val="windowText" lastClr="000000"/>
                </a:solidFill>
              </a:rPr>
              <a:t>Johnson(chair) </a:t>
            </a:r>
            <a:endParaRPr lang="en-US" dirty="0">
              <a:solidFill>
                <a:sysClr val="windowText" lastClr="000000"/>
              </a:solidFill>
            </a:endParaRPr>
          </a:p>
        </p:txBody>
      </p:sp>
      <p:sp>
        <p:nvSpPr>
          <p:cNvPr id="8" name="Rectangle 7"/>
          <p:cNvSpPr/>
          <p:nvPr/>
        </p:nvSpPr>
        <p:spPr>
          <a:xfrm>
            <a:off x="71563" y="3220279"/>
            <a:ext cx="2415070" cy="70236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Hybrid J1772 Connector </a:t>
            </a:r>
            <a:r>
              <a:rPr lang="en-US" sz="1200" b="1" dirty="0" smtClean="0">
                <a:solidFill>
                  <a:schemeClr val="tx1"/>
                </a:solidFill>
              </a:rPr>
              <a:t>Task Force (</a:t>
            </a:r>
            <a:r>
              <a:rPr lang="en-US" sz="1200" b="1" dirty="0" smtClean="0">
                <a:solidFill>
                  <a:sysClr val="windowText" lastClr="000000"/>
                </a:solidFill>
              </a:rPr>
              <a:t>TEVHYB3) </a:t>
            </a:r>
            <a:r>
              <a:rPr lang="en-US" sz="1200" b="1" dirty="0" smtClean="0">
                <a:solidFill>
                  <a:schemeClr val="tx1"/>
                </a:solidFill>
              </a:rPr>
              <a:t>John</a:t>
            </a:r>
            <a:r>
              <a:rPr lang="en-US" sz="1200" b="1" dirty="0" smtClean="0">
                <a:solidFill>
                  <a:sysClr val="windowText" lastClr="000000"/>
                </a:solidFill>
              </a:rPr>
              <a:t> </a:t>
            </a:r>
            <a:r>
              <a:rPr lang="en-US" sz="1200" b="1" dirty="0" err="1" smtClean="0">
                <a:solidFill>
                  <a:schemeClr val="tx1"/>
                </a:solidFill>
              </a:rPr>
              <a:t>Halliwell</a:t>
            </a:r>
            <a:r>
              <a:rPr lang="en-US" sz="1200" b="1" dirty="0" smtClean="0">
                <a:solidFill>
                  <a:schemeClr val="tx1"/>
                </a:solidFill>
              </a:rPr>
              <a:t> (chair)</a:t>
            </a:r>
            <a:endParaRPr lang="en-US" sz="1200" b="1" dirty="0">
              <a:solidFill>
                <a:schemeClr val="tx1"/>
              </a:solidFill>
            </a:endParaRPr>
          </a:p>
        </p:txBody>
      </p:sp>
      <p:sp>
        <p:nvSpPr>
          <p:cNvPr id="11" name="Rectangle 10"/>
          <p:cNvSpPr/>
          <p:nvPr/>
        </p:nvSpPr>
        <p:spPr>
          <a:xfrm>
            <a:off x="2619642" y="3220279"/>
            <a:ext cx="2405269" cy="70236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Hybrid Communication and Interoperability Task </a:t>
            </a:r>
            <a:r>
              <a:rPr lang="en-US" sz="1200" b="1" dirty="0" smtClean="0">
                <a:solidFill>
                  <a:schemeClr val="tx1"/>
                </a:solidFill>
              </a:rPr>
              <a:t>Force (</a:t>
            </a:r>
            <a:r>
              <a:rPr lang="en-US" sz="1200" b="1" dirty="0" smtClean="0">
                <a:solidFill>
                  <a:sysClr val="windowText" lastClr="000000"/>
                </a:solidFill>
              </a:rPr>
              <a:t>TEVHYB6</a:t>
            </a:r>
            <a:r>
              <a:rPr lang="en-US" sz="1200" b="1" dirty="0">
                <a:solidFill>
                  <a:sysClr val="windowText" lastClr="000000"/>
                </a:solidFill>
              </a:rPr>
              <a:t>) Rich </a:t>
            </a:r>
            <a:r>
              <a:rPr lang="en-US" sz="1200" b="1" dirty="0" err="1" smtClean="0">
                <a:solidFill>
                  <a:sysClr val="windowText" lastClr="000000"/>
                </a:solidFill>
              </a:rPr>
              <a:t>Scholer</a:t>
            </a:r>
            <a:r>
              <a:rPr lang="en-US" sz="1200" b="1" dirty="0" smtClean="0">
                <a:solidFill>
                  <a:sysClr val="windowText" lastClr="000000"/>
                </a:solidFill>
              </a:rPr>
              <a:t> </a:t>
            </a:r>
            <a:r>
              <a:rPr lang="en-US" sz="1200" b="1" dirty="0" smtClean="0">
                <a:solidFill>
                  <a:schemeClr val="tx1"/>
                </a:solidFill>
              </a:rPr>
              <a:t>(chair)</a:t>
            </a:r>
            <a:endParaRPr lang="en-US" sz="1200" b="1" dirty="0">
              <a:solidFill>
                <a:schemeClr val="tx1"/>
              </a:solidFill>
            </a:endParaRPr>
          </a:p>
        </p:txBody>
      </p:sp>
      <p:sp>
        <p:nvSpPr>
          <p:cNvPr id="12" name="Rectangle 11"/>
          <p:cNvSpPr/>
          <p:nvPr/>
        </p:nvSpPr>
        <p:spPr>
          <a:xfrm>
            <a:off x="5157921" y="3220279"/>
            <a:ext cx="2760914" cy="70236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Medium and Heavy Duty Vehicle Conductive Charging Task </a:t>
            </a:r>
            <a:r>
              <a:rPr lang="en-US" sz="1200" b="1" dirty="0" smtClean="0">
                <a:solidFill>
                  <a:schemeClr val="tx1"/>
                </a:solidFill>
              </a:rPr>
              <a:t>Force (TEVHYB13) Rodney McGee(chair)</a:t>
            </a:r>
            <a:endParaRPr lang="en-US" sz="1200" b="1" dirty="0">
              <a:solidFill>
                <a:schemeClr val="tx1"/>
              </a:solidFill>
            </a:endParaRPr>
          </a:p>
        </p:txBody>
      </p:sp>
      <p:sp>
        <p:nvSpPr>
          <p:cNvPr id="13" name="Rectangle 12"/>
          <p:cNvSpPr/>
          <p:nvPr/>
        </p:nvSpPr>
        <p:spPr>
          <a:xfrm>
            <a:off x="8110331" y="3220279"/>
            <a:ext cx="222635" cy="70236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200" b="1" dirty="0" smtClean="0">
                <a:solidFill>
                  <a:schemeClr val="tx1"/>
                </a:solidFill>
              </a:rPr>
              <a:t>…</a:t>
            </a:r>
            <a:endParaRPr lang="en-US" sz="1200" b="1" dirty="0">
              <a:solidFill>
                <a:schemeClr val="tx1"/>
              </a:solidFill>
            </a:endParaRPr>
          </a:p>
        </p:txBody>
      </p:sp>
      <p:sp>
        <p:nvSpPr>
          <p:cNvPr id="14" name="Rectangle 13"/>
          <p:cNvSpPr/>
          <p:nvPr/>
        </p:nvSpPr>
        <p:spPr>
          <a:xfrm>
            <a:off x="8592714" y="1899834"/>
            <a:ext cx="378031" cy="644581"/>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200" b="1" dirty="0" smtClean="0">
                <a:solidFill>
                  <a:schemeClr val="tx1"/>
                </a:solidFill>
              </a:rPr>
              <a:t>…</a:t>
            </a:r>
            <a:endParaRPr lang="en-US" sz="1200" b="1" dirty="0">
              <a:solidFill>
                <a:schemeClr val="tx1"/>
              </a:solidFill>
            </a:endParaRPr>
          </a:p>
        </p:txBody>
      </p:sp>
      <p:sp>
        <p:nvSpPr>
          <p:cNvPr id="15" name="Rectangle 14"/>
          <p:cNvSpPr/>
          <p:nvPr/>
        </p:nvSpPr>
        <p:spPr>
          <a:xfrm>
            <a:off x="8592714" y="3220279"/>
            <a:ext cx="378031" cy="70236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200" b="1" dirty="0" smtClean="0">
                <a:solidFill>
                  <a:schemeClr val="tx1"/>
                </a:solidFill>
              </a:rPr>
              <a:t>…</a:t>
            </a:r>
            <a:endParaRPr lang="en-US" sz="1200" b="1" dirty="0">
              <a:solidFill>
                <a:schemeClr val="tx1"/>
              </a:solidFill>
            </a:endParaRPr>
          </a:p>
        </p:txBody>
      </p:sp>
      <p:cxnSp>
        <p:nvCxnSpPr>
          <p:cNvPr id="17" name="Straight Connector 16"/>
          <p:cNvCxnSpPr/>
          <p:nvPr/>
        </p:nvCxnSpPr>
        <p:spPr>
          <a:xfrm>
            <a:off x="8462840" y="1570383"/>
            <a:ext cx="0" cy="441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1563" y="4603372"/>
            <a:ext cx="2415069" cy="483702"/>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J1772 </a:t>
            </a:r>
            <a:endParaRPr lang="en-US" sz="1200" b="1" dirty="0">
              <a:solidFill>
                <a:schemeClr val="tx1"/>
              </a:solidFill>
            </a:endParaRPr>
          </a:p>
        </p:txBody>
      </p:sp>
      <p:sp>
        <p:nvSpPr>
          <p:cNvPr id="20" name="Rectangle 19"/>
          <p:cNvSpPr/>
          <p:nvPr/>
        </p:nvSpPr>
        <p:spPr>
          <a:xfrm>
            <a:off x="2619642" y="4603372"/>
            <a:ext cx="2405269" cy="483702"/>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J2931, J2953, J2847, </a:t>
            </a:r>
          </a:p>
          <a:p>
            <a:pPr algn="ctr"/>
            <a:r>
              <a:rPr lang="en-US" sz="1200" b="1" dirty="0" smtClean="0">
                <a:solidFill>
                  <a:schemeClr val="tx1"/>
                </a:solidFill>
              </a:rPr>
              <a:t>J2836, J2954, </a:t>
            </a:r>
            <a:r>
              <a:rPr lang="is-IS" sz="1200" b="1" dirty="0" smtClean="0">
                <a:solidFill>
                  <a:schemeClr val="tx1"/>
                </a:solidFill>
              </a:rPr>
              <a:t>…</a:t>
            </a:r>
            <a:endParaRPr lang="en-US" sz="1200" b="1" dirty="0">
              <a:solidFill>
                <a:schemeClr val="tx1"/>
              </a:solidFill>
            </a:endParaRPr>
          </a:p>
        </p:txBody>
      </p:sp>
      <p:sp>
        <p:nvSpPr>
          <p:cNvPr id="21" name="Rectangle 20"/>
          <p:cNvSpPr/>
          <p:nvPr/>
        </p:nvSpPr>
        <p:spPr>
          <a:xfrm>
            <a:off x="5157921" y="4603371"/>
            <a:ext cx="2760914" cy="483703"/>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J3068 – </a:t>
            </a:r>
            <a:r>
              <a:rPr lang="en-US" sz="1200" b="1" dirty="0" smtClean="0">
                <a:solidFill>
                  <a:schemeClr val="tx1"/>
                </a:solidFill>
              </a:rPr>
              <a:t>Handheld plugin (Jim Mc.)</a:t>
            </a:r>
          </a:p>
          <a:p>
            <a:pPr algn="ctr"/>
            <a:r>
              <a:rPr lang="en-US" sz="1200" b="1" dirty="0" smtClean="0">
                <a:solidFill>
                  <a:schemeClr val="tx1"/>
                </a:solidFill>
              </a:rPr>
              <a:t>J3105 – Overhead automated (Mark </a:t>
            </a:r>
            <a:r>
              <a:rPr lang="en-US" sz="1200" b="1" dirty="0" err="1" smtClean="0">
                <a:solidFill>
                  <a:schemeClr val="tx1"/>
                </a:solidFill>
              </a:rPr>
              <a:t>Ko</a:t>
            </a:r>
            <a:r>
              <a:rPr lang="en-US" sz="1200" b="1" dirty="0" smtClean="0">
                <a:solidFill>
                  <a:schemeClr val="tx1"/>
                </a:solidFill>
              </a:rPr>
              <a:t>.)</a:t>
            </a:r>
            <a:endParaRPr lang="en-US" sz="1200" b="1" dirty="0">
              <a:solidFill>
                <a:schemeClr val="tx1"/>
              </a:solidFill>
            </a:endParaRPr>
          </a:p>
        </p:txBody>
      </p:sp>
      <p:sp>
        <p:nvSpPr>
          <p:cNvPr id="26" name="Rectangle 25"/>
          <p:cNvSpPr/>
          <p:nvPr/>
        </p:nvSpPr>
        <p:spPr>
          <a:xfrm>
            <a:off x="8110331" y="4603370"/>
            <a:ext cx="222635" cy="483703"/>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200" b="1" dirty="0" smtClean="0">
                <a:solidFill>
                  <a:schemeClr val="tx1"/>
                </a:solidFill>
              </a:rPr>
              <a:t>…</a:t>
            </a:r>
            <a:endParaRPr lang="en-US" sz="1200" b="1" dirty="0">
              <a:solidFill>
                <a:schemeClr val="tx1"/>
              </a:solidFill>
            </a:endParaRPr>
          </a:p>
        </p:txBody>
      </p:sp>
      <p:sp>
        <p:nvSpPr>
          <p:cNvPr id="29" name="Rectangle 28"/>
          <p:cNvSpPr/>
          <p:nvPr/>
        </p:nvSpPr>
        <p:spPr>
          <a:xfrm>
            <a:off x="8540841" y="4598507"/>
            <a:ext cx="230926" cy="488566"/>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200" b="1" dirty="0" smtClean="0">
                <a:solidFill>
                  <a:schemeClr val="tx1"/>
                </a:solidFill>
              </a:rPr>
              <a:t>…</a:t>
            </a:r>
            <a:endParaRPr lang="en-US" sz="1200" b="1" dirty="0">
              <a:solidFill>
                <a:schemeClr val="tx1"/>
              </a:solidFill>
            </a:endParaRPr>
          </a:p>
        </p:txBody>
      </p:sp>
      <p:sp>
        <p:nvSpPr>
          <p:cNvPr id="30" name="Rectangle 29"/>
          <p:cNvSpPr/>
          <p:nvPr/>
        </p:nvSpPr>
        <p:spPr>
          <a:xfrm>
            <a:off x="8849767" y="4598507"/>
            <a:ext cx="230926" cy="488566"/>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1200" b="1" dirty="0" smtClean="0">
                <a:solidFill>
                  <a:schemeClr val="tx1"/>
                </a:solidFill>
              </a:rPr>
              <a:t>…</a:t>
            </a:r>
            <a:endParaRPr lang="en-US" sz="1200" b="1" dirty="0">
              <a:solidFill>
                <a:schemeClr val="tx1"/>
              </a:solidFill>
            </a:endParaRPr>
          </a:p>
        </p:txBody>
      </p:sp>
    </p:spTree>
    <p:extLst>
      <p:ext uri="{BB962C8B-B14F-4D97-AF65-F5344CB8AC3E}">
        <p14:creationId xmlns:p14="http://schemas.microsoft.com/office/powerpoint/2010/main" val="12684099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J3068</a:t>
            </a:r>
            <a:endParaRPr lang="en-US" dirty="0"/>
          </a:p>
        </p:txBody>
      </p:sp>
      <p:sp>
        <p:nvSpPr>
          <p:cNvPr id="3" name="Content Placeholder 2"/>
          <p:cNvSpPr>
            <a:spLocks noGrp="1"/>
          </p:cNvSpPr>
          <p:nvPr>
            <p:ph idx="1"/>
          </p:nvPr>
        </p:nvSpPr>
        <p:spPr>
          <a:xfrm>
            <a:off x="143447" y="1315677"/>
            <a:ext cx="8184718" cy="4780323"/>
          </a:xfrm>
        </p:spPr>
        <p:txBody>
          <a:bodyPr>
            <a:normAutofit/>
          </a:bodyPr>
          <a:lstStyle/>
          <a:p>
            <a:pPr lvl="1"/>
            <a:r>
              <a:rPr lang="en-US" dirty="0" smtClean="0"/>
              <a:t>The SAE has authorized a document for three-phase AC charging for electric vehicles </a:t>
            </a:r>
          </a:p>
          <a:p>
            <a:pPr lvl="1"/>
            <a:r>
              <a:rPr lang="en-US" dirty="0" smtClean="0"/>
              <a:t>Scope</a:t>
            </a:r>
          </a:p>
          <a:p>
            <a:pPr marL="914400" lvl="2" indent="0">
              <a:buNone/>
            </a:pPr>
            <a:r>
              <a:rPr lang="en-US" dirty="0"/>
              <a:t>This document covers the general physical, electrical, functional, testing, and performance requirements for conductive power transfer to an electric vehicle using a coupler capable of, but not limited to, transferring three-phase AC power. It defines a conductive power transfer method including the digital communication system. It also covers the functional and dimensional requirements for the vehicle inlet, supply equipment outlet, and mating housings and </a:t>
            </a:r>
            <a:r>
              <a:rPr lang="en-US" dirty="0" smtClean="0"/>
              <a:t>contacts</a:t>
            </a:r>
            <a:r>
              <a:rPr lang="en-US" dirty="0"/>
              <a:t>.</a:t>
            </a:r>
          </a:p>
          <a:p>
            <a:pPr lvl="1"/>
            <a:r>
              <a:rPr lang="en-US" b="1" dirty="0"/>
              <a:t>Targeted towards charging at commercial and industrial locations or other places where three-phase power is </a:t>
            </a:r>
            <a:r>
              <a:rPr lang="en-US" b="1" dirty="0" smtClean="0"/>
              <a:t>available and preferred.</a:t>
            </a:r>
            <a:endParaRPr lang="en-US" b="1" dirty="0"/>
          </a:p>
          <a:p>
            <a:pPr marL="457200" lvl="1" indent="0">
              <a:buNone/>
            </a:pPr>
            <a:endParaRPr lang="en-US" dirty="0" smtClean="0"/>
          </a:p>
        </p:txBody>
      </p:sp>
      <p:sp>
        <p:nvSpPr>
          <p:cNvPr id="5" name="Footer Placeholder 4"/>
          <p:cNvSpPr>
            <a:spLocks noGrp="1"/>
          </p:cNvSpPr>
          <p:nvPr>
            <p:ph type="ftr" sz="quarter" idx="11"/>
          </p:nvPr>
        </p:nvSpPr>
        <p:spPr/>
        <p:txBody>
          <a:body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8</a:t>
            </a:fld>
            <a:endParaRPr lang="en-US"/>
          </a:p>
        </p:txBody>
      </p:sp>
    </p:spTree>
    <p:extLst>
      <p:ext uri="{BB962C8B-B14F-4D97-AF65-F5344CB8AC3E}">
        <p14:creationId xmlns:p14="http://schemas.microsoft.com/office/powerpoint/2010/main" val="5350286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Times New Roman" pitchFamily="18" charset="0"/>
              </a:rPr>
              <a:t>J3068 – Inlet and Connector</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9</a:t>
            </a:fld>
            <a:endParaRPr lang="en-US"/>
          </a:p>
        </p:txBody>
      </p:sp>
      <p:sp>
        <p:nvSpPr>
          <p:cNvPr id="25" name="TextBox 24"/>
          <p:cNvSpPr txBox="1"/>
          <p:nvPr/>
        </p:nvSpPr>
        <p:spPr>
          <a:xfrm>
            <a:off x="1222223" y="3875452"/>
            <a:ext cx="3317844" cy="307777"/>
          </a:xfrm>
          <a:prstGeom prst="rect">
            <a:avLst/>
          </a:prstGeom>
          <a:noFill/>
        </p:spPr>
        <p:txBody>
          <a:bodyPr wrap="square" rtlCol="0">
            <a:spAutoFit/>
          </a:bodyPr>
          <a:lstStyle/>
          <a:p>
            <a:r>
              <a:rPr lang="en-US" sz="1400" dirty="0" smtClean="0"/>
              <a:t>Illustration of Vehicle Inlet</a:t>
            </a:r>
          </a:p>
        </p:txBody>
      </p:sp>
      <p:sp>
        <p:nvSpPr>
          <p:cNvPr id="28" name="TextBox 27"/>
          <p:cNvSpPr txBox="1"/>
          <p:nvPr/>
        </p:nvSpPr>
        <p:spPr>
          <a:xfrm>
            <a:off x="5161160" y="3866262"/>
            <a:ext cx="2569999" cy="307777"/>
          </a:xfrm>
          <a:prstGeom prst="rect">
            <a:avLst/>
          </a:prstGeom>
          <a:noFill/>
        </p:spPr>
        <p:txBody>
          <a:bodyPr wrap="none" rtlCol="0">
            <a:spAutoFit/>
          </a:bodyPr>
          <a:lstStyle/>
          <a:p>
            <a:r>
              <a:rPr lang="en-US" sz="1400" dirty="0"/>
              <a:t>Illustration </a:t>
            </a:r>
            <a:r>
              <a:rPr lang="en-US" sz="1400" dirty="0" smtClean="0"/>
              <a:t>of Vehicle Connector </a:t>
            </a:r>
          </a:p>
        </p:txBody>
      </p:sp>
      <p:sp>
        <p:nvSpPr>
          <p:cNvPr id="3" name="TextBox 2"/>
          <p:cNvSpPr txBox="1"/>
          <p:nvPr/>
        </p:nvSpPr>
        <p:spPr>
          <a:xfrm>
            <a:off x="79777" y="6387672"/>
            <a:ext cx="3023585" cy="400110"/>
          </a:xfrm>
          <a:prstGeom prst="rect">
            <a:avLst/>
          </a:prstGeom>
          <a:noFill/>
        </p:spPr>
        <p:txBody>
          <a:bodyPr wrap="none" rtlCol="0">
            <a:spAutoFit/>
          </a:bodyPr>
          <a:lstStyle/>
          <a:p>
            <a:r>
              <a:rPr lang="en-US" sz="1000" dirty="0" smtClean="0"/>
              <a:t>For illustration purpose only (not drawn to scale) –</a:t>
            </a:r>
            <a:r>
              <a:rPr lang="en-US" sz="1000" dirty="0"/>
              <a:t/>
            </a:r>
            <a:br>
              <a:rPr lang="en-US" sz="1000" dirty="0"/>
            </a:br>
            <a:r>
              <a:rPr lang="en-US" sz="1000" dirty="0"/>
              <a:t>l</a:t>
            </a:r>
            <a:r>
              <a:rPr lang="en-US" sz="1000" dirty="0" smtClean="0"/>
              <a:t>icenses are Public Domain (source Michelle </a:t>
            </a:r>
            <a:r>
              <a:rPr lang="en-US" sz="1000" dirty="0" err="1" smtClean="0"/>
              <a:t>Pettinella</a:t>
            </a:r>
            <a:r>
              <a:rPr lang="en-US" sz="1000" dirty="0"/>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240" y="1322463"/>
            <a:ext cx="3048000" cy="2618232"/>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1160" y="1395095"/>
            <a:ext cx="2718816" cy="2316480"/>
          </a:xfrm>
          <a:prstGeom prst="rect">
            <a:avLst/>
          </a:prstGeom>
        </p:spPr>
      </p:pic>
      <p:sp>
        <p:nvSpPr>
          <p:cNvPr id="9" name="Rectangle 8"/>
          <p:cNvSpPr/>
          <p:nvPr/>
        </p:nvSpPr>
        <p:spPr>
          <a:xfrm>
            <a:off x="694238" y="4068829"/>
            <a:ext cx="3275064" cy="307777"/>
          </a:xfrm>
          <a:prstGeom prst="rect">
            <a:avLst/>
          </a:prstGeom>
        </p:spPr>
        <p:txBody>
          <a:bodyPr wrap="none">
            <a:spAutoFit/>
          </a:bodyPr>
          <a:lstStyle/>
          <a:p>
            <a:r>
              <a:rPr lang="en-US" sz="1400" dirty="0"/>
              <a:t>For mechanical </a:t>
            </a:r>
            <a:r>
              <a:rPr lang="en-US" sz="1400" dirty="0" smtClean="0"/>
              <a:t>see IEC </a:t>
            </a:r>
            <a:r>
              <a:rPr lang="en-US" sz="1400" dirty="0"/>
              <a:t>62196-2 Sheet 2-IIf</a:t>
            </a:r>
            <a:endParaRPr lang="en-US" sz="1400" dirty="0"/>
          </a:p>
        </p:txBody>
      </p:sp>
      <p:sp>
        <p:nvSpPr>
          <p:cNvPr id="11" name="TextBox 10"/>
          <p:cNvSpPr txBox="1"/>
          <p:nvPr/>
        </p:nvSpPr>
        <p:spPr>
          <a:xfrm>
            <a:off x="4808050" y="4067116"/>
            <a:ext cx="3780928" cy="523220"/>
          </a:xfrm>
          <a:prstGeom prst="rect">
            <a:avLst/>
          </a:prstGeom>
          <a:noFill/>
        </p:spPr>
        <p:txBody>
          <a:bodyPr wrap="square" rtlCol="0">
            <a:spAutoFit/>
          </a:bodyPr>
          <a:lstStyle/>
          <a:p>
            <a:r>
              <a:rPr lang="en-US" sz="1400" dirty="0"/>
              <a:t>For mechanical </a:t>
            </a:r>
            <a:r>
              <a:rPr lang="en-US" sz="1400" dirty="0" smtClean="0"/>
              <a:t>see IEC </a:t>
            </a:r>
            <a:r>
              <a:rPr lang="en-US" sz="1400" dirty="0"/>
              <a:t>62196-2 Sheet 2-IIe</a:t>
            </a:r>
          </a:p>
          <a:p>
            <a:endParaRPr lang="en-US" sz="1400" dirty="0"/>
          </a:p>
        </p:txBody>
      </p:sp>
      <p:sp>
        <p:nvSpPr>
          <p:cNvPr id="12" name="TextBox 11"/>
          <p:cNvSpPr txBox="1"/>
          <p:nvPr/>
        </p:nvSpPr>
        <p:spPr>
          <a:xfrm>
            <a:off x="1794359" y="4529580"/>
            <a:ext cx="4781295" cy="1815882"/>
          </a:xfrm>
          <a:prstGeom prst="rect">
            <a:avLst/>
          </a:prstGeom>
          <a:noFill/>
        </p:spPr>
        <p:txBody>
          <a:bodyPr wrap="square" rtlCol="0">
            <a:spAutoFit/>
          </a:bodyPr>
          <a:lstStyle/>
          <a:p>
            <a:r>
              <a:rPr lang="en-US" dirty="0"/>
              <a:t>S</a:t>
            </a:r>
            <a:r>
              <a:rPr lang="en-US" dirty="0" smtClean="0"/>
              <a:t>pecifications </a:t>
            </a:r>
          </a:p>
          <a:p>
            <a:r>
              <a:rPr lang="en-US" sz="1100" dirty="0"/>
              <a:t>Note: These </a:t>
            </a:r>
            <a:r>
              <a:rPr lang="en-US" sz="1100" dirty="0" smtClean="0"/>
              <a:t>specifications are exceptions to the ones defined in IEC 62196-2 for the following countries: US, MX, CA.</a:t>
            </a:r>
          </a:p>
          <a:p>
            <a:pPr marL="285750" indent="-285750">
              <a:buFont typeface="Arial" charset="0"/>
              <a:buChar char="•"/>
            </a:pPr>
            <a:r>
              <a:rPr lang="en-US" dirty="0"/>
              <a:t>N</a:t>
            </a:r>
            <a:r>
              <a:rPr lang="en-US" dirty="0" smtClean="0"/>
              <a:t>ominal voltages up to 600 V AC three-phase</a:t>
            </a:r>
          </a:p>
          <a:p>
            <a:pPr marL="285750" indent="-285750">
              <a:buFont typeface="Arial" charset="0"/>
              <a:buChar char="•"/>
            </a:pPr>
            <a:r>
              <a:rPr lang="en-US" dirty="0"/>
              <a:t>C</a:t>
            </a:r>
            <a:r>
              <a:rPr lang="en-US" dirty="0" smtClean="0"/>
              <a:t>urrent not exceeding 160 A AC three-phase </a:t>
            </a:r>
          </a:p>
          <a:p>
            <a:pPr marL="285750" indent="-285750">
              <a:buFont typeface="Arial" charset="0"/>
              <a:buChar char="•"/>
            </a:pPr>
            <a:r>
              <a:rPr lang="en-US" dirty="0" smtClean="0"/>
              <a:t>Must comply with UL 2251</a:t>
            </a: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2905555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SA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34726</TotalTime>
  <Words>712</Words>
  <Application>Microsoft Macintosh PowerPoint</Application>
  <PresentationFormat>On-screen Show (4:3)</PresentationFormat>
  <Paragraphs>121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.AppleSystemUIFont</vt:lpstr>
      <vt:lpstr>Arial Black</vt:lpstr>
      <vt:lpstr>Calibri</vt:lpstr>
      <vt:lpstr>Times New Roman</vt:lpstr>
      <vt:lpstr>Wingdings</vt:lpstr>
      <vt:lpstr>Arial</vt:lpstr>
      <vt:lpstr>SAE</vt:lpstr>
      <vt:lpstr>PowerPoint Presentation</vt:lpstr>
      <vt:lpstr>Transparency Statement</vt:lpstr>
      <vt:lpstr>Anti-Trust Statement</vt:lpstr>
      <vt:lpstr>Patent Disclosure</vt:lpstr>
      <vt:lpstr>Use Discretion in Information Exchange</vt:lpstr>
      <vt:lpstr>Attendance and Minutes Review </vt:lpstr>
      <vt:lpstr>SAE Structure (part of it)</vt:lpstr>
      <vt:lpstr>Scope of J3068</vt:lpstr>
      <vt:lpstr>J3068 – Inlet and Connector</vt:lpstr>
      <vt:lpstr>J3068 – Combo Inlet and Connector </vt:lpstr>
      <vt:lpstr>J3068 – Combo Inlet </vt:lpstr>
      <vt:lpstr>J3068 Draft Document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Hank McGlynn</dc:creator>
  <cp:lastModifiedBy>Microsoft Office User</cp:lastModifiedBy>
  <cp:revision>2012</cp:revision>
  <cp:lastPrinted>2010-03-08T22:29:39Z</cp:lastPrinted>
  <dcterms:created xsi:type="dcterms:W3CDTF">2008-10-21T23:41:20Z</dcterms:created>
  <dcterms:modified xsi:type="dcterms:W3CDTF">2016-05-11T16:57:22Z</dcterms:modified>
</cp:coreProperties>
</file>