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6"/>
  </p:notesMasterIdLst>
  <p:handoutMasterIdLst>
    <p:handoutMasterId r:id="rId17"/>
  </p:handoutMasterIdLst>
  <p:sldIdLst>
    <p:sldId id="2021" r:id="rId2"/>
    <p:sldId id="2022" r:id="rId3"/>
    <p:sldId id="2023" r:id="rId4"/>
    <p:sldId id="2024" r:id="rId5"/>
    <p:sldId id="2025" r:id="rId6"/>
    <p:sldId id="2026" r:id="rId7"/>
    <p:sldId id="2027" r:id="rId8"/>
    <p:sldId id="2029" r:id="rId9"/>
    <p:sldId id="2015" r:id="rId10"/>
    <p:sldId id="2018" r:id="rId11"/>
    <p:sldId id="2008" r:id="rId12"/>
    <p:sldId id="2005" r:id="rId13"/>
    <p:sldId id="2016" r:id="rId14"/>
    <p:sldId id="1995"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BFBFBF"/>
    <a:srgbClr val="808080"/>
    <a:srgbClr val="42B845"/>
    <a:srgbClr val="FF0000"/>
    <a:srgbClr val="3C8051"/>
    <a:srgbClr val="FC0404"/>
    <a:srgbClr val="FF0066"/>
    <a:srgbClr val="4F8341"/>
    <a:srgbClr val="B808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0" autoAdjust="0"/>
    <p:restoredTop sz="94700" autoAdjust="0"/>
  </p:normalViewPr>
  <p:slideViewPr>
    <p:cSldViewPr snapToGrid="0">
      <p:cViewPr>
        <p:scale>
          <a:sx n="100" d="100"/>
          <a:sy n="100" d="100"/>
        </p:scale>
        <p:origin x="-104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1" d="100"/>
          <a:sy n="101" d="100"/>
        </p:scale>
        <p:origin x="-357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646" tIns="48322" rIns="96646" bIns="48322" rtlCol="0"/>
          <a:lstStyle>
            <a:lvl1pPr algn="l">
              <a:defRPr sz="1200"/>
            </a:lvl1pPr>
          </a:lstStyle>
          <a:p>
            <a:endParaRPr lang="en-US"/>
          </a:p>
        </p:txBody>
      </p:sp>
      <p:sp>
        <p:nvSpPr>
          <p:cNvPr id="3" name="Date Placeholder 2"/>
          <p:cNvSpPr>
            <a:spLocks noGrp="1"/>
          </p:cNvSpPr>
          <p:nvPr>
            <p:ph type="dt" sz="quarter" idx="1"/>
          </p:nvPr>
        </p:nvSpPr>
        <p:spPr>
          <a:xfrm>
            <a:off x="4143589" y="0"/>
            <a:ext cx="3169921" cy="480060"/>
          </a:xfrm>
          <a:prstGeom prst="rect">
            <a:avLst/>
          </a:prstGeom>
        </p:spPr>
        <p:txBody>
          <a:bodyPr vert="horz" lIns="96646" tIns="48322" rIns="96646" bIns="48322" rtlCol="0"/>
          <a:lstStyle>
            <a:lvl1pPr algn="r">
              <a:defRPr sz="1200"/>
            </a:lvl1pPr>
          </a:lstStyle>
          <a:p>
            <a:fld id="{0044A194-8774-44E4-A20E-14E402521B50}" type="datetimeFigureOut">
              <a:rPr lang="en-US" smtClean="0"/>
              <a:pPr/>
              <a:t>10/22/14</a:t>
            </a:fld>
            <a:endParaRPr lang="en-US"/>
          </a:p>
        </p:txBody>
      </p:sp>
      <p:sp>
        <p:nvSpPr>
          <p:cNvPr id="4" name="Footer Placeholder 3"/>
          <p:cNvSpPr>
            <a:spLocks noGrp="1"/>
          </p:cNvSpPr>
          <p:nvPr>
            <p:ph type="ftr" sz="quarter" idx="2"/>
          </p:nvPr>
        </p:nvSpPr>
        <p:spPr>
          <a:xfrm>
            <a:off x="1" y="9119473"/>
            <a:ext cx="3169921" cy="480060"/>
          </a:xfrm>
          <a:prstGeom prst="rect">
            <a:avLst/>
          </a:prstGeom>
        </p:spPr>
        <p:txBody>
          <a:bodyPr vert="horz" lIns="96646" tIns="48322" rIns="96646" bIns="48322" rtlCol="0" anchor="b"/>
          <a:lstStyle>
            <a:lvl1pPr algn="l">
              <a:defRPr sz="1200"/>
            </a:lvl1pPr>
          </a:lstStyle>
          <a:p>
            <a:endParaRPr lang="en-US"/>
          </a:p>
        </p:txBody>
      </p:sp>
      <p:sp>
        <p:nvSpPr>
          <p:cNvPr id="5" name="Slide Number Placeholder 4"/>
          <p:cNvSpPr>
            <a:spLocks noGrp="1"/>
          </p:cNvSpPr>
          <p:nvPr>
            <p:ph type="sldNum" sz="quarter" idx="3"/>
          </p:nvPr>
        </p:nvSpPr>
        <p:spPr>
          <a:xfrm>
            <a:off x="4143589" y="9119473"/>
            <a:ext cx="3169921" cy="480060"/>
          </a:xfrm>
          <a:prstGeom prst="rect">
            <a:avLst/>
          </a:prstGeom>
        </p:spPr>
        <p:txBody>
          <a:bodyPr vert="horz" lIns="96646" tIns="48322" rIns="96646" bIns="48322" rtlCol="0" anchor="b"/>
          <a:lstStyle>
            <a:lvl1pPr algn="r">
              <a:defRPr sz="1200"/>
            </a:lvl1pPr>
          </a:lstStyle>
          <a:p>
            <a:fld id="{74D2FC97-2EBD-43A0-BF28-7A4F6117A56A}" type="slidenum">
              <a:rPr lang="en-US" smtClean="0"/>
              <a:pPr/>
              <a:t>‹#›</a:t>
            </a:fld>
            <a:endParaRPr lang="en-US"/>
          </a:p>
        </p:txBody>
      </p:sp>
    </p:spTree>
    <p:extLst>
      <p:ext uri="{BB962C8B-B14F-4D97-AF65-F5344CB8AC3E}">
        <p14:creationId xmlns:p14="http://schemas.microsoft.com/office/powerpoint/2010/main" val="818745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646" tIns="48322" rIns="96646" bIns="48322" rtlCol="0"/>
          <a:lstStyle>
            <a:lvl1pPr algn="l">
              <a:defRPr sz="1200"/>
            </a:lvl1pPr>
          </a:lstStyle>
          <a:p>
            <a:endParaRPr lang="en-US"/>
          </a:p>
        </p:txBody>
      </p:sp>
      <p:sp>
        <p:nvSpPr>
          <p:cNvPr id="3" name="Date Placeholder 2"/>
          <p:cNvSpPr>
            <a:spLocks noGrp="1"/>
          </p:cNvSpPr>
          <p:nvPr>
            <p:ph type="dt" idx="1"/>
          </p:nvPr>
        </p:nvSpPr>
        <p:spPr>
          <a:xfrm>
            <a:off x="4143589" y="0"/>
            <a:ext cx="3169921" cy="480060"/>
          </a:xfrm>
          <a:prstGeom prst="rect">
            <a:avLst/>
          </a:prstGeom>
        </p:spPr>
        <p:txBody>
          <a:bodyPr vert="horz" lIns="96646" tIns="48322" rIns="96646" bIns="48322" rtlCol="0"/>
          <a:lstStyle>
            <a:lvl1pPr algn="r">
              <a:defRPr sz="1200"/>
            </a:lvl1pPr>
          </a:lstStyle>
          <a:p>
            <a:fld id="{C1F2D266-6FB7-4E9A-9A30-6C8036177842}" type="datetimeFigureOut">
              <a:rPr lang="en-US" smtClean="0"/>
              <a:pPr/>
              <a:t>10/22/14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6" tIns="48322" rIns="96646" bIns="4832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6" tIns="48322" rIns="96646" bIns="483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3"/>
            <a:ext cx="3169921" cy="480060"/>
          </a:xfrm>
          <a:prstGeom prst="rect">
            <a:avLst/>
          </a:prstGeom>
        </p:spPr>
        <p:txBody>
          <a:bodyPr vert="horz" lIns="96646" tIns="48322" rIns="96646"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3"/>
            <a:ext cx="3169921" cy="480060"/>
          </a:xfrm>
          <a:prstGeom prst="rect">
            <a:avLst/>
          </a:prstGeom>
        </p:spPr>
        <p:txBody>
          <a:bodyPr vert="horz" lIns="96646" tIns="48322" rIns="96646" bIns="48322" rtlCol="0" anchor="b"/>
          <a:lstStyle>
            <a:lvl1pPr algn="r">
              <a:defRPr sz="1200"/>
            </a:lvl1pPr>
          </a:lstStyle>
          <a:p>
            <a:fld id="{4A23D745-1D3D-454C-87DF-C7E81A37BB06}" type="slidenum">
              <a:rPr lang="en-US" smtClean="0"/>
              <a:pPr/>
              <a:t>‹#›</a:t>
            </a:fld>
            <a:endParaRPr lang="en-US"/>
          </a:p>
        </p:txBody>
      </p:sp>
    </p:spTree>
    <p:extLst>
      <p:ext uri="{BB962C8B-B14F-4D97-AF65-F5344CB8AC3E}">
        <p14:creationId xmlns:p14="http://schemas.microsoft.com/office/powerpoint/2010/main" val="8313175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3D745-1D3D-454C-87DF-C7E81A37BB06}" type="slidenum">
              <a:rPr lang="en-US" smtClean="0"/>
              <a:pPr/>
              <a:t>10</a:t>
            </a:fld>
            <a:endParaRPr lang="en-US"/>
          </a:p>
        </p:txBody>
      </p:sp>
    </p:spTree>
    <p:extLst>
      <p:ext uri="{BB962C8B-B14F-4D97-AF65-F5344CB8AC3E}">
        <p14:creationId xmlns:p14="http://schemas.microsoft.com/office/powerpoint/2010/main" val="311663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noFill/>
          <a:ln>
            <a:noFill/>
          </a:ln>
        </p:spPr>
        <p:txBody>
          <a:bodyPr/>
          <a:lstStyle>
            <a:lvl1pPr marL="0" indent="0" algn="ctr">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noFill/>
          <a:ln>
            <a:noFill/>
          </a:ln>
        </p:spPr>
        <p:txBody>
          <a:bodyPr/>
          <a:lstStyle>
            <a:lvl1pPr algn="l">
              <a:defRPr sz="1400" baseline="0">
                <a:solidFill>
                  <a:schemeClr val="tx1"/>
                </a:solidFill>
              </a:defRPr>
            </a:lvl1pPr>
          </a:lstStyle>
          <a:p>
            <a:r>
              <a:rPr lang="en-US" smtClean="0"/>
              <a:t>April 20, 2014</a:t>
            </a:r>
            <a:endParaRPr lang="en-US" dirty="0"/>
          </a:p>
        </p:txBody>
      </p:sp>
      <p:sp>
        <p:nvSpPr>
          <p:cNvPr id="5" name="Footer Placeholder 4"/>
          <p:cNvSpPr>
            <a:spLocks noGrp="1"/>
          </p:cNvSpPr>
          <p:nvPr>
            <p:ph type="ftr" sz="quarter" idx="11"/>
          </p:nvPr>
        </p:nvSpPr>
        <p:spPr/>
        <p:txBody>
          <a:bodyPr/>
          <a:lstStyle>
            <a:lvl1pPr>
              <a:defRPr sz="1400">
                <a:solidFill>
                  <a:schemeClr val="tx1"/>
                </a:solidFill>
              </a:defRPr>
            </a:lvl1pPr>
          </a:lstStyle>
          <a:p>
            <a:r>
              <a:rPr lang="en-US" smtClean="0">
                <a:latin typeface="Arial Black" pitchFamily="34" charset="0"/>
              </a:rPr>
              <a:t>SAE J3068</a:t>
            </a:r>
            <a:endParaRPr lang="en-US" dirty="0" smtClean="0">
              <a:latin typeface="Arial Black" pitchFamily="34" charset="0"/>
            </a:endParaRPr>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09F3F82F-46AA-40DC-AA36-A5DC28FDA803}" type="slidenum">
              <a:rPr lang="en-US" smtClean="0"/>
              <a:pPr/>
              <a:t>‹#›</a:t>
            </a:fld>
            <a:endParaRPr lang="en-US" dirty="0"/>
          </a:p>
        </p:txBody>
      </p:sp>
    </p:spTree>
  </p:cSld>
  <p:clrMapOvr>
    <a:masterClrMapping/>
  </p:clrMapOvr>
  <p:transition xmlns:p14="http://schemas.microsoft.com/office/powerpoint/2010/mai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457200"/>
          </a:xfrm>
        </p:spPr>
        <p:txBody>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April 20, 2014</a:t>
            </a:r>
            <a:endParaRPr lang="en-US" dirty="0"/>
          </a:p>
        </p:txBody>
      </p:sp>
      <p:sp>
        <p:nvSpPr>
          <p:cNvPr id="5" name="Footer Placeholder 4"/>
          <p:cNvSpPr>
            <a:spLocks noGrp="1"/>
          </p:cNvSpPr>
          <p:nvPr>
            <p:ph type="ftr" sz="quarter" idx="11"/>
          </p:nvPr>
        </p:nvSpPr>
        <p:spPr/>
        <p:txBody>
          <a:bodyPr/>
          <a:lstStyle>
            <a:lvl1pPr>
              <a:defRPr sz="1400"/>
            </a:lvl1pPr>
          </a:lstStyle>
          <a:p>
            <a:r>
              <a:rPr lang="en-US" smtClean="0">
                <a:latin typeface="Arial Black" pitchFamily="34" charset="0"/>
              </a:rPr>
              <a:t>SAE J3068</a:t>
            </a:r>
            <a:endParaRPr lang="en-US" dirty="0" smtClean="0">
              <a:latin typeface="Arial Black" pitchFamily="34" charset="0"/>
            </a:endParaRPr>
          </a:p>
        </p:txBody>
      </p:sp>
      <p:sp>
        <p:nvSpPr>
          <p:cNvPr id="6" name="Slide Number Placeholder 5"/>
          <p:cNvSpPr>
            <a:spLocks noGrp="1"/>
          </p:cNvSpPr>
          <p:nvPr>
            <p:ph type="sldNum" sz="quarter" idx="12"/>
          </p:nvPr>
        </p:nvSpPr>
        <p:spPr/>
        <p:txBody>
          <a:bodyPr/>
          <a:lstStyle/>
          <a:p>
            <a:fld id="{09F3F82F-46AA-40DC-AA36-A5DC28FDA803}" type="slidenum">
              <a:rPr lang="en-US" smtClean="0"/>
              <a:pPr/>
              <a:t>‹#›</a:t>
            </a:fld>
            <a:endParaRPr lang="en-US"/>
          </a:p>
        </p:txBody>
      </p:sp>
    </p:spTree>
  </p:cSld>
  <p:clrMapOvr>
    <a:masterClrMapping/>
  </p:clrMapOvr>
  <p:transition xmlns:p14="http://schemas.microsoft.com/office/powerpoint/2010/mai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smtClean="0"/>
              <a:t>April 20, 2014</a:t>
            </a:r>
            <a:endParaRPr lang="en-US" dirty="0"/>
          </a:p>
        </p:txBody>
      </p:sp>
      <p:sp>
        <p:nvSpPr>
          <p:cNvPr id="4" name="Footer Placeholder 3"/>
          <p:cNvSpPr>
            <a:spLocks noGrp="1"/>
          </p:cNvSpPr>
          <p:nvPr>
            <p:ph type="ftr" sz="quarter" idx="11"/>
          </p:nvPr>
        </p:nvSpPr>
        <p:spPr/>
        <p:txBody>
          <a:bodyPr/>
          <a:lstStyle>
            <a:lvl1pPr>
              <a:defRPr sz="1400"/>
            </a:lvl1pPr>
          </a:lstStyle>
          <a:p>
            <a:r>
              <a:rPr lang="en-US" smtClean="0">
                <a:latin typeface="Arial Black" pitchFamily="34" charset="0"/>
              </a:rPr>
              <a:t>SAE J3068</a:t>
            </a:r>
            <a:endParaRPr lang="en-US" dirty="0" smtClean="0">
              <a:latin typeface="Arial Black" pitchFamily="34" charset="0"/>
            </a:endParaRPr>
          </a:p>
        </p:txBody>
      </p:sp>
      <p:sp>
        <p:nvSpPr>
          <p:cNvPr id="5" name="Slide Number Placeholder 4"/>
          <p:cNvSpPr>
            <a:spLocks noGrp="1"/>
          </p:cNvSpPr>
          <p:nvPr>
            <p:ph type="sldNum" sz="quarter" idx="12"/>
          </p:nvPr>
        </p:nvSpPr>
        <p:spPr/>
        <p:txBody>
          <a:bodyPr/>
          <a:lstStyle/>
          <a:p>
            <a:fld id="{09F3F82F-46AA-40DC-AA36-A5DC28FDA803}" type="slidenum">
              <a:rPr lang="en-US" smtClean="0"/>
              <a:pPr/>
              <a:t>‹#›</a:t>
            </a:fld>
            <a:endParaRPr lang="en-US"/>
          </a:p>
        </p:txBody>
      </p:sp>
    </p:spTree>
  </p:cSld>
  <p:clrMapOvr>
    <a:masterClrMapping/>
  </p:clrMapOvr>
  <p:transition xmlns:p14="http://schemas.microsoft.com/office/powerpoint/2010/mai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934200" cy="381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solidFill>
                <a:latin typeface="Arial" pitchFamily="34" charset="0"/>
                <a:cs typeface="Arial" pitchFamily="34" charset="0"/>
              </a:defRPr>
            </a:lvl1pPr>
          </a:lstStyle>
          <a:p>
            <a:r>
              <a:rPr lang="en-US" smtClean="0"/>
              <a:t>April 20,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b="1" i="0">
                <a:solidFill>
                  <a:schemeClr val="tx1"/>
                </a:solidFill>
                <a:latin typeface="Arial" pitchFamily="34" charset="0"/>
                <a:cs typeface="Arial" pitchFamily="34" charset="0"/>
              </a:defRPr>
            </a:lvl1pPr>
          </a:lstStyle>
          <a:p>
            <a:r>
              <a:rPr lang="en-US" smtClean="0">
                <a:latin typeface="Arial Black" pitchFamily="34" charset="0"/>
              </a:rPr>
              <a:t>SAE J3068</a:t>
            </a:r>
            <a:endParaRPr lang="en-US" dirty="0" smtClean="0">
              <a:latin typeface="Arial Black"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09F3F82F-46AA-40DC-AA36-A5DC28FDA803}" type="slidenum">
              <a:rPr lang="en-US" smtClean="0"/>
              <a:pPr/>
              <a:t>‹#›</a:t>
            </a:fld>
            <a:endParaRPr lang="en-US" dirty="0"/>
          </a:p>
        </p:txBody>
      </p:sp>
      <p:cxnSp>
        <p:nvCxnSpPr>
          <p:cNvPr id="9" name="Straight Connector 8"/>
          <p:cNvCxnSpPr/>
          <p:nvPr/>
        </p:nvCxnSpPr>
        <p:spPr>
          <a:xfrm>
            <a:off x="0" y="1143000"/>
            <a:ext cx="9144000" cy="1686"/>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284685"/>
            <a:ext cx="9144000" cy="1686"/>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96832" y="42204"/>
            <a:ext cx="1381125" cy="10572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ransition xmlns:p14="http://schemas.microsoft.com/office/powerpoint/2010/main" spd="slow">
    <p:wipe dir="r"/>
  </p:transition>
  <p:hf hdr="0" dt="0"/>
  <p:txStyles>
    <p:titleStyle>
      <a:lvl1pPr algn="l" defTabSz="914400" rtl="0" eaLnBrk="1" latinLnBrk="0" hangingPunct="1">
        <a:spcBef>
          <a:spcPct val="0"/>
        </a:spcBef>
        <a:buNone/>
        <a:defRPr sz="2400" b="1" i="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latin typeface="Arial Black" pitchFamily="34" charset="0"/>
              </a:rPr>
              <a:t>SAE J3068</a:t>
            </a:r>
          </a:p>
        </p:txBody>
      </p:sp>
      <p:sp>
        <p:nvSpPr>
          <p:cNvPr id="6" name="Slide Number Placeholder 5"/>
          <p:cNvSpPr>
            <a:spLocks noGrp="1"/>
          </p:cNvSpPr>
          <p:nvPr>
            <p:ph type="sldNum" sz="quarter" idx="12"/>
          </p:nvPr>
        </p:nvSpPr>
        <p:spPr/>
        <p:txBody>
          <a:bodyPr/>
          <a:lstStyle/>
          <a:p>
            <a:fld id="{09F3F82F-46AA-40DC-AA36-A5DC28FDA803}" type="slidenum">
              <a:rPr lang="en-US" smtClean="0"/>
              <a:pPr/>
              <a:t>1</a:t>
            </a:fld>
            <a:endParaRPr lang="en-US"/>
          </a:p>
        </p:txBody>
      </p:sp>
      <p:sp>
        <p:nvSpPr>
          <p:cNvPr id="1027" name="Rectangle 3"/>
          <p:cNvSpPr>
            <a:spLocks noChangeArrowheads="1"/>
          </p:cNvSpPr>
          <p:nvPr/>
        </p:nvSpPr>
        <p:spPr bwMode="auto">
          <a:xfrm>
            <a:off x="650167" y="1858182"/>
            <a:ext cx="7981627"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en-US" sz="2800" b="1" dirty="0" smtClean="0">
                <a:latin typeface="Arial" pitchFamily="34" charset="0"/>
                <a:ea typeface="Times New Roman" pitchFamily="18" charset="0"/>
                <a:cs typeface="Arial" pitchFamily="34" charset="0"/>
              </a:rPr>
              <a:t>SAE J3068</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Meeting</a:t>
            </a:r>
            <a:b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en-US" b="1" dirty="0" smtClean="0">
                <a:latin typeface="Arial" pitchFamily="34" charset="0"/>
                <a:ea typeface="Times New Roman" pitchFamily="18" charset="0"/>
                <a:cs typeface="Arial" pitchFamily="34" charset="0"/>
              </a:rPr>
              <a:t>EV Power Transfer using Three-phase Capable Coupler  </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Rodney</a:t>
            </a:r>
            <a:r>
              <a:rPr kumimoji="0" lang="en-US" sz="1400" b="1" i="0" u="none" strike="noStrike" cap="none" normalizeH="0" dirty="0" smtClean="0">
                <a:ln>
                  <a:noFill/>
                </a:ln>
                <a:solidFill>
                  <a:schemeClr val="tx1"/>
                </a:solidFill>
                <a:effectLst/>
                <a:latin typeface="Arial" pitchFamily="34" charset="0"/>
                <a:ea typeface="Times New Roman" pitchFamily="18" charset="0"/>
                <a:cs typeface="Arial" pitchFamily="34" charset="0"/>
              </a:rPr>
              <a:t> McGee</a:t>
            </a: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34" charset="0"/>
                <a:ea typeface="Times New Roman" pitchFamily="18" charset="0"/>
                <a:cs typeface="Arial" pitchFamily="34" charset="0"/>
              </a:rPr>
              <a:t>Thursday, October 16, 2014 11:30AM EDT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WebEx Meeting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9126709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stations on the way</a:t>
            </a:r>
            <a:endParaRPr lang="en-US" dirty="0"/>
          </a:p>
        </p:txBody>
      </p:sp>
      <p:sp>
        <p:nvSpPr>
          <p:cNvPr id="5" name="Footer Placeholder 4"/>
          <p:cNvSpPr>
            <a:spLocks noGrp="1"/>
          </p:cNvSpPr>
          <p:nvPr>
            <p:ph type="ftr" sz="quarter" idx="11"/>
          </p:nvPr>
        </p:nvSpPr>
        <p:spPr/>
        <p:txBody>
          <a:bodyPr/>
          <a:lstStyle/>
          <a:p>
            <a:r>
              <a:rPr lang="en-US" dirty="0" smtClean="0">
                <a:latin typeface="Arial Black" pitchFamily="34" charset="0"/>
              </a:rPr>
              <a:t>SAE J3068</a:t>
            </a:r>
          </a:p>
        </p:txBody>
      </p:sp>
      <p:sp>
        <p:nvSpPr>
          <p:cNvPr id="6" name="Slide Number Placeholder 5"/>
          <p:cNvSpPr>
            <a:spLocks noGrp="1"/>
          </p:cNvSpPr>
          <p:nvPr>
            <p:ph type="sldNum" sz="quarter" idx="12"/>
          </p:nvPr>
        </p:nvSpPr>
        <p:spPr/>
        <p:txBody>
          <a:bodyPr/>
          <a:lstStyle/>
          <a:p>
            <a:fld id="{09F3F82F-46AA-40DC-AA36-A5DC28FDA803}" type="slidenum">
              <a:rPr lang="en-US" smtClean="0"/>
              <a:pPr/>
              <a:t>10</a:t>
            </a:fld>
            <a:endParaRPr lang="en-US"/>
          </a:p>
        </p:txBody>
      </p:sp>
      <p:sp>
        <p:nvSpPr>
          <p:cNvPr id="9" name="Content Placeholder 2"/>
          <p:cNvSpPr txBox="1">
            <a:spLocks/>
          </p:cNvSpPr>
          <p:nvPr/>
        </p:nvSpPr>
        <p:spPr>
          <a:xfrm>
            <a:off x="236259" y="5025917"/>
            <a:ext cx="4887629" cy="1265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1241598"/>
            <a:ext cx="4051300" cy="4928540"/>
          </a:xfrm>
          <a:prstGeom prst="rect">
            <a:avLst/>
          </a:prstGeom>
        </p:spPr>
      </p:pic>
      <p:sp>
        <p:nvSpPr>
          <p:cNvPr id="11" name="TextBox 10"/>
          <p:cNvSpPr txBox="1"/>
          <p:nvPr/>
        </p:nvSpPr>
        <p:spPr>
          <a:xfrm>
            <a:off x="4660900" y="2108200"/>
            <a:ext cx="4076700" cy="2308324"/>
          </a:xfrm>
          <a:prstGeom prst="rect">
            <a:avLst/>
          </a:prstGeom>
          <a:noFill/>
        </p:spPr>
        <p:txBody>
          <a:bodyPr wrap="square" rtlCol="0">
            <a:spAutoFit/>
          </a:bodyPr>
          <a:lstStyle/>
          <a:p>
            <a:pPr marL="285750" indent="-285750">
              <a:buFont typeface="Arial"/>
              <a:buChar char="•"/>
            </a:pPr>
            <a:r>
              <a:rPr lang="en-US" dirty="0" smtClean="0"/>
              <a:t>In-progress installation of 480VAC 100A charging station located at the Delaware I-95 rest stop truck area</a:t>
            </a:r>
          </a:p>
          <a:p>
            <a:pPr marL="285750" indent="-285750">
              <a:buFont typeface="Arial"/>
              <a:buChar char="•"/>
            </a:pPr>
            <a:r>
              <a:rPr lang="en-US" dirty="0" smtClean="0"/>
              <a:t>Using funding from the State of Delaware  </a:t>
            </a:r>
          </a:p>
          <a:p>
            <a:pPr marL="285750" indent="-285750">
              <a:buFont typeface="Arial"/>
              <a:buChar char="•"/>
            </a:pPr>
            <a:r>
              <a:rPr lang="en-US" dirty="0" smtClean="0"/>
              <a:t>Located near mid-point between DC and New York.  </a:t>
            </a:r>
          </a:p>
          <a:p>
            <a:endParaRPr lang="en-US" dirty="0"/>
          </a:p>
        </p:txBody>
      </p:sp>
    </p:spTree>
    <p:extLst>
      <p:ext uri="{BB962C8B-B14F-4D97-AF65-F5344CB8AC3E}">
        <p14:creationId xmlns:p14="http://schemas.microsoft.com/office/powerpoint/2010/main" val="3245313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UL-listed version Type 2</a:t>
            </a:r>
            <a:endParaRPr lang="en-US" dirty="0"/>
          </a:p>
        </p:txBody>
      </p:sp>
      <p:sp>
        <p:nvSpPr>
          <p:cNvPr id="3" name="Content Placeholder 2"/>
          <p:cNvSpPr>
            <a:spLocks noGrp="1"/>
          </p:cNvSpPr>
          <p:nvPr>
            <p:ph idx="1"/>
          </p:nvPr>
        </p:nvSpPr>
        <p:spPr>
          <a:xfrm>
            <a:off x="1" y="1625600"/>
            <a:ext cx="6273800" cy="4305300"/>
          </a:xfrm>
        </p:spPr>
        <p:txBody>
          <a:bodyPr>
            <a:noAutofit/>
          </a:bodyPr>
          <a:lstStyle/>
          <a:p>
            <a:pPr lvl="1"/>
            <a:r>
              <a:rPr lang="en-US" dirty="0" smtClean="0"/>
              <a:t>Existing physical dimensions </a:t>
            </a:r>
            <a:r>
              <a:rPr lang="en-US" dirty="0"/>
              <a:t>s</a:t>
            </a:r>
            <a:r>
              <a:rPr lang="en-US" dirty="0" smtClean="0"/>
              <a:t>pecified in IEC 62196-2</a:t>
            </a:r>
          </a:p>
          <a:p>
            <a:pPr lvl="1"/>
            <a:r>
              <a:rPr lang="en-US" dirty="0" smtClean="0"/>
              <a:t>Standard for Safety UL 2251 </a:t>
            </a:r>
            <a:r>
              <a:rPr lang="en-US" dirty="0"/>
              <a:t>Plugs, Receptacles, and Couplers for Electric Vehicles </a:t>
            </a:r>
          </a:p>
          <a:p>
            <a:pPr lvl="1"/>
            <a:r>
              <a:rPr lang="en-US" dirty="0" smtClean="0"/>
              <a:t>Several manufacturers have successfully completed some internal testing</a:t>
            </a:r>
          </a:p>
          <a:p>
            <a:pPr lvl="2"/>
            <a:r>
              <a:rPr lang="en-US" dirty="0" smtClean="0"/>
              <a:t>Testing at voltages covered by J3068</a:t>
            </a:r>
          </a:p>
          <a:p>
            <a:pPr lvl="2"/>
            <a:r>
              <a:rPr lang="en-US" dirty="0" smtClean="0"/>
              <a:t>Testing at </a:t>
            </a:r>
            <a:r>
              <a:rPr lang="en-US" dirty="0"/>
              <a:t>h</a:t>
            </a:r>
            <a:r>
              <a:rPr lang="en-US" dirty="0" smtClean="0"/>
              <a:t>igher currents allowed by J3068</a:t>
            </a:r>
            <a:endParaRPr lang="en-US" dirty="0"/>
          </a:p>
        </p:txBody>
      </p:sp>
      <p:sp>
        <p:nvSpPr>
          <p:cNvPr id="5" name="Footer Placeholder 4"/>
          <p:cNvSpPr>
            <a:spLocks noGrp="1"/>
          </p:cNvSpPr>
          <p:nvPr>
            <p:ph type="ftr" sz="quarter" idx="11"/>
          </p:nvPr>
        </p:nvSpPr>
        <p:spPr/>
        <p:txBody>
          <a:bodyPr/>
          <a:lstStyle/>
          <a:p>
            <a:r>
              <a:rPr lang="en-US" dirty="0" smtClean="0">
                <a:latin typeface="Arial Black" pitchFamily="34" charset="0"/>
              </a:rPr>
              <a:t>SAE J3068</a:t>
            </a:r>
          </a:p>
        </p:txBody>
      </p:sp>
      <p:sp>
        <p:nvSpPr>
          <p:cNvPr id="6" name="Slide Number Placeholder 5"/>
          <p:cNvSpPr>
            <a:spLocks noGrp="1"/>
          </p:cNvSpPr>
          <p:nvPr>
            <p:ph type="sldNum" sz="quarter" idx="12"/>
          </p:nvPr>
        </p:nvSpPr>
        <p:spPr/>
        <p:txBody>
          <a:bodyPr/>
          <a:lstStyle/>
          <a:p>
            <a:fld id="{09F3F82F-46AA-40DC-AA36-A5DC28FDA803}" type="slidenum">
              <a:rPr lang="en-US" smtClean="0"/>
              <a:pPr/>
              <a:t>11</a:t>
            </a:fld>
            <a:endParaRPr lang="en-US" dirty="0"/>
          </a:p>
        </p:txBody>
      </p:sp>
      <p:sp>
        <p:nvSpPr>
          <p:cNvPr id="12" name="TextBox 11"/>
          <p:cNvSpPr txBox="1"/>
          <p:nvPr/>
        </p:nvSpPr>
        <p:spPr>
          <a:xfrm>
            <a:off x="6607973" y="4110834"/>
            <a:ext cx="2238826" cy="646331"/>
          </a:xfrm>
          <a:prstGeom prst="rect">
            <a:avLst/>
          </a:prstGeom>
          <a:noFill/>
        </p:spPr>
        <p:txBody>
          <a:bodyPr wrap="none" rtlCol="0">
            <a:spAutoFit/>
          </a:bodyPr>
          <a:lstStyle/>
          <a:p>
            <a:r>
              <a:rPr lang="en-US" dirty="0" smtClean="0"/>
              <a:t>Type-2 Inlet</a:t>
            </a:r>
          </a:p>
          <a:p>
            <a:r>
              <a:rPr lang="en-US" dirty="0" smtClean="0"/>
              <a:t>L1,L2,L3,N,GND,CP,PP</a:t>
            </a:r>
            <a:endParaRPr lang="en-US" dirty="0"/>
          </a:p>
        </p:txBody>
      </p:sp>
      <p:pic>
        <p:nvPicPr>
          <p:cNvPr id="16" name="Picture 15" descr="Untitl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170" y="1799913"/>
            <a:ext cx="2648830" cy="2316186"/>
          </a:xfrm>
          <a:prstGeom prst="rect">
            <a:avLst/>
          </a:prstGeom>
        </p:spPr>
      </p:pic>
    </p:spTree>
    <p:extLst>
      <p:ext uri="{BB962C8B-B14F-4D97-AF65-F5344CB8AC3E}">
        <p14:creationId xmlns:p14="http://schemas.microsoft.com/office/powerpoint/2010/main" val="1788186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a:t>
            </a:r>
            <a:r>
              <a:rPr lang="en-US" dirty="0" smtClean="0"/>
              <a:t>Writing Underway</a:t>
            </a:r>
            <a:endParaRPr lang="en-US" dirty="0"/>
          </a:p>
        </p:txBody>
      </p:sp>
      <p:sp>
        <p:nvSpPr>
          <p:cNvPr id="5" name="Footer Placeholder 4"/>
          <p:cNvSpPr>
            <a:spLocks noGrp="1"/>
          </p:cNvSpPr>
          <p:nvPr>
            <p:ph type="ftr" sz="quarter" idx="11"/>
          </p:nvPr>
        </p:nvSpPr>
        <p:spPr/>
        <p:txBody>
          <a:bodyPr/>
          <a:lstStyle/>
          <a:p>
            <a:r>
              <a:rPr lang="en-US" smtClean="0">
                <a:latin typeface="Arial Black" pitchFamily="34" charset="0"/>
              </a:rPr>
              <a:t>SAE J3068</a:t>
            </a:r>
            <a:endParaRPr lang="en-US" dirty="0" smtClean="0">
              <a:latin typeface="Arial Black" pitchFamily="34" charset="0"/>
            </a:endParaRPr>
          </a:p>
        </p:txBody>
      </p:sp>
      <p:sp>
        <p:nvSpPr>
          <p:cNvPr id="6" name="Slide Number Placeholder 5"/>
          <p:cNvSpPr>
            <a:spLocks noGrp="1"/>
          </p:cNvSpPr>
          <p:nvPr>
            <p:ph type="sldNum" sz="quarter" idx="12"/>
          </p:nvPr>
        </p:nvSpPr>
        <p:spPr/>
        <p:txBody>
          <a:bodyPr/>
          <a:lstStyle/>
          <a:p>
            <a:fld id="{09F3F82F-46AA-40DC-AA36-A5DC28FDA803}" type="slidenum">
              <a:rPr lang="en-US" smtClean="0"/>
              <a:pPr/>
              <a:t>12</a:t>
            </a:fld>
            <a:endParaRPr lang="en-US"/>
          </a:p>
        </p:txBody>
      </p:sp>
      <p:sp>
        <p:nvSpPr>
          <p:cNvPr id="7" name="Content Placeholder 2"/>
          <p:cNvSpPr txBox="1">
            <a:spLocks/>
          </p:cNvSpPr>
          <p:nvPr/>
        </p:nvSpPr>
        <p:spPr>
          <a:xfrm>
            <a:off x="400452" y="1383024"/>
            <a:ext cx="8095848" cy="44716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Some basic references and verbiage</a:t>
            </a:r>
          </a:p>
          <a:p>
            <a:pPr lvl="1"/>
            <a:r>
              <a:rPr lang="en-US" dirty="0" smtClean="0"/>
              <a:t>Power and voltage levels</a:t>
            </a:r>
          </a:p>
          <a:p>
            <a:pPr lvl="1"/>
            <a:r>
              <a:rPr lang="en-US" dirty="0" smtClean="0"/>
              <a:t>Control Pilot functions</a:t>
            </a:r>
          </a:p>
          <a:p>
            <a:pPr lvl="2"/>
            <a:r>
              <a:rPr lang="en-US" dirty="0" smtClean="0"/>
              <a:t>Verification </a:t>
            </a:r>
            <a:r>
              <a:rPr lang="en-US" dirty="0"/>
              <a:t>of </a:t>
            </a:r>
            <a:r>
              <a:rPr lang="en-US" dirty="0" smtClean="0"/>
              <a:t>equipment grounding continuity </a:t>
            </a:r>
          </a:p>
          <a:p>
            <a:pPr lvl="2"/>
            <a:r>
              <a:rPr lang="en-US" dirty="0" smtClean="0"/>
              <a:t>EVSE </a:t>
            </a:r>
            <a:r>
              <a:rPr lang="en-US" dirty="0"/>
              <a:t>c</a:t>
            </a:r>
            <a:r>
              <a:rPr lang="en-US" dirty="0" smtClean="0"/>
              <a:t>urrent capacity </a:t>
            </a:r>
          </a:p>
          <a:p>
            <a:pPr lvl="2"/>
            <a:r>
              <a:rPr lang="en-US" dirty="0" smtClean="0"/>
              <a:t>VAC compatibility check </a:t>
            </a:r>
          </a:p>
          <a:p>
            <a:pPr lvl="2"/>
            <a:r>
              <a:rPr lang="en-US" dirty="0" smtClean="0"/>
              <a:t>Etc..</a:t>
            </a:r>
          </a:p>
          <a:p>
            <a:pPr lvl="1"/>
            <a:r>
              <a:rPr lang="en-US" dirty="0" smtClean="0"/>
              <a:t>Proximity</a:t>
            </a:r>
          </a:p>
          <a:p>
            <a:pPr lvl="2"/>
            <a:r>
              <a:rPr lang="en-US" dirty="0" smtClean="0"/>
              <a:t>New coding for Case C (EVSE fixed cord set) </a:t>
            </a:r>
          </a:p>
          <a:p>
            <a:pPr lvl="1"/>
            <a:r>
              <a:rPr lang="en-US" dirty="0" smtClean="0"/>
              <a:t>References</a:t>
            </a:r>
          </a:p>
          <a:p>
            <a:pPr lvl="2"/>
            <a:r>
              <a:rPr lang="en-US" dirty="0" smtClean="0"/>
              <a:t>IEC 62196-2 “Type 2”</a:t>
            </a:r>
          </a:p>
          <a:p>
            <a:pPr lvl="3"/>
            <a:r>
              <a:rPr lang="en-US" dirty="0" smtClean="0"/>
              <a:t>Include recent requirement for AC vs. AC/DC keying</a:t>
            </a:r>
          </a:p>
          <a:p>
            <a:pPr lvl="2"/>
            <a:r>
              <a:rPr lang="en-US" dirty="0" smtClean="0"/>
              <a:t>IEC 61851-1 Annex D “CAN-CP”  </a:t>
            </a:r>
          </a:p>
          <a:p>
            <a:pPr marL="1371600" lvl="3" indent="0">
              <a:buNone/>
            </a:pPr>
            <a:endParaRPr lang="en-US" dirty="0" smtClean="0"/>
          </a:p>
        </p:txBody>
      </p:sp>
    </p:spTree>
    <p:extLst>
      <p:ext uri="{BB962C8B-B14F-4D97-AF65-F5344CB8AC3E}">
        <p14:creationId xmlns:p14="http://schemas.microsoft.com/office/powerpoint/2010/main" val="36348003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Backup</a:t>
            </a:r>
            <a:endParaRPr lang="en-US" sz="8000" dirty="0"/>
          </a:p>
        </p:txBody>
      </p:sp>
      <p:sp>
        <p:nvSpPr>
          <p:cNvPr id="4" name="Footer Placeholder 3"/>
          <p:cNvSpPr>
            <a:spLocks noGrp="1"/>
          </p:cNvSpPr>
          <p:nvPr>
            <p:ph type="ftr" sz="quarter" idx="11"/>
          </p:nvPr>
        </p:nvSpPr>
        <p:spPr/>
        <p:txBody>
          <a:bodyPr/>
          <a:lstStyle/>
          <a:p>
            <a:r>
              <a:rPr lang="en-US" smtClean="0">
                <a:latin typeface="Arial Black" pitchFamily="34" charset="0"/>
              </a:rPr>
              <a:t>SAE J3068</a:t>
            </a:r>
            <a:endParaRPr lang="en-US" dirty="0" smtClean="0">
              <a:latin typeface="Arial Black" pitchFamily="34" charset="0"/>
            </a:endParaRPr>
          </a:p>
        </p:txBody>
      </p:sp>
      <p:sp>
        <p:nvSpPr>
          <p:cNvPr id="5" name="Slide Number Placeholder 4"/>
          <p:cNvSpPr>
            <a:spLocks noGrp="1"/>
          </p:cNvSpPr>
          <p:nvPr>
            <p:ph type="sldNum" sz="quarter" idx="12"/>
          </p:nvPr>
        </p:nvSpPr>
        <p:spPr/>
        <p:txBody>
          <a:bodyPr/>
          <a:lstStyle/>
          <a:p>
            <a:fld id="{09F3F82F-46AA-40DC-AA36-A5DC28FDA803}" type="slidenum">
              <a:rPr lang="en-US" smtClean="0"/>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 62196 Proximity Current Coding</a:t>
            </a:r>
            <a:endParaRPr lang="en-US" dirty="0"/>
          </a:p>
        </p:txBody>
      </p:sp>
      <p:sp>
        <p:nvSpPr>
          <p:cNvPr id="5" name="Footer Placeholder 4"/>
          <p:cNvSpPr>
            <a:spLocks noGrp="1"/>
          </p:cNvSpPr>
          <p:nvPr>
            <p:ph type="ftr" sz="quarter" idx="11"/>
          </p:nvPr>
        </p:nvSpPr>
        <p:spPr/>
        <p:txBody>
          <a:bodyPr/>
          <a:lstStyle/>
          <a:p>
            <a:r>
              <a:rPr lang="en-US" smtClean="0">
                <a:latin typeface="Arial Black" pitchFamily="34" charset="0"/>
              </a:rPr>
              <a:t>SAE J3068</a:t>
            </a:r>
            <a:endParaRPr lang="en-US" dirty="0" smtClean="0">
              <a:latin typeface="Arial Black" pitchFamily="34" charset="0"/>
            </a:endParaRPr>
          </a:p>
        </p:txBody>
      </p:sp>
      <p:sp>
        <p:nvSpPr>
          <p:cNvPr id="6" name="Slide Number Placeholder 5"/>
          <p:cNvSpPr>
            <a:spLocks noGrp="1"/>
          </p:cNvSpPr>
          <p:nvPr>
            <p:ph type="sldNum" sz="quarter" idx="12"/>
          </p:nvPr>
        </p:nvSpPr>
        <p:spPr/>
        <p:txBody>
          <a:bodyPr/>
          <a:lstStyle/>
          <a:p>
            <a:fld id="{09F3F82F-46AA-40DC-AA36-A5DC28FDA803}" type="slidenum">
              <a:rPr lang="en-US" smtClean="0"/>
              <a:pPr/>
              <a:t>14</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3276600"/>
            <a:ext cx="215900" cy="3048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17746389"/>
              </p:ext>
            </p:extLst>
          </p:nvPr>
        </p:nvGraphicFramePr>
        <p:xfrm>
          <a:off x="723901" y="1270000"/>
          <a:ext cx="7251699" cy="2923460"/>
        </p:xfrm>
        <a:graphic>
          <a:graphicData uri="http://schemas.openxmlformats.org/drawingml/2006/table">
            <a:tbl>
              <a:tblPr firstRow="1" bandRow="1">
                <a:tableStyleId>{5C22544A-7EE6-4342-B048-85BDC9FD1C3A}</a:tableStyleId>
              </a:tblPr>
              <a:tblGrid>
                <a:gridCol w="871418"/>
                <a:gridCol w="3874520"/>
                <a:gridCol w="2505761"/>
              </a:tblGrid>
              <a:tr h="389030">
                <a:tc>
                  <a:txBody>
                    <a:bodyPr/>
                    <a:lstStyle/>
                    <a:p>
                      <a:r>
                        <a:rPr lang="en-US" dirty="0" err="1" smtClean="0"/>
                        <a:t>Rc</a:t>
                      </a:r>
                      <a:r>
                        <a:rPr lang="en-US" dirty="0" smtClean="0"/>
                        <a:t> </a:t>
                      </a:r>
                      <a:endParaRPr lang="en-US" dirty="0"/>
                    </a:p>
                  </a:txBody>
                  <a:tcPr/>
                </a:tc>
                <a:tc>
                  <a:txBody>
                    <a:bodyPr/>
                    <a:lstStyle/>
                    <a:p>
                      <a:r>
                        <a:rPr lang="en-US" dirty="0" smtClean="0"/>
                        <a:t>Continuous amp</a:t>
                      </a:r>
                      <a:r>
                        <a:rPr lang="en-US" baseline="0" dirty="0" smtClean="0"/>
                        <a:t> rating cord limit</a:t>
                      </a:r>
                      <a:endParaRPr lang="en-US" dirty="0"/>
                    </a:p>
                  </a:txBody>
                  <a:tcPr/>
                </a:tc>
                <a:tc>
                  <a:txBody>
                    <a:bodyPr/>
                    <a:lstStyle/>
                    <a:p>
                      <a:r>
                        <a:rPr lang="en-US" dirty="0" smtClean="0"/>
                        <a:t>Breaker NEC</a:t>
                      </a:r>
                      <a:endParaRPr lang="en-US" dirty="0"/>
                    </a:p>
                  </a:txBody>
                  <a:tcPr/>
                </a:tc>
              </a:tr>
              <a:tr h="378870">
                <a:tc>
                  <a:txBody>
                    <a:bodyPr/>
                    <a:lstStyle/>
                    <a:p>
                      <a:r>
                        <a:rPr lang="en-US" dirty="0" smtClean="0"/>
                        <a:t>1.5kΩ </a:t>
                      </a:r>
                      <a:endParaRPr lang="en-US" dirty="0"/>
                    </a:p>
                  </a:txBody>
                  <a:tcPr/>
                </a:tc>
                <a:tc>
                  <a:txBody>
                    <a:bodyPr/>
                    <a:lstStyle/>
                    <a:p>
                      <a:r>
                        <a:rPr lang="en-US" dirty="0" smtClean="0"/>
                        <a:t>13A</a:t>
                      </a:r>
                      <a:endParaRPr lang="en-US" dirty="0"/>
                    </a:p>
                  </a:txBody>
                  <a:tcPr/>
                </a:tc>
                <a:tc>
                  <a:txBody>
                    <a:bodyPr/>
                    <a:lstStyle/>
                    <a:p>
                      <a:r>
                        <a:rPr lang="en-US" dirty="0" smtClean="0"/>
                        <a:t>15A (12A PWM)</a:t>
                      </a:r>
                      <a:endParaRPr lang="en-US" dirty="0"/>
                    </a:p>
                  </a:txBody>
                  <a:tcPr/>
                </a:tc>
              </a:tr>
              <a:tr h="378870">
                <a:tc>
                  <a:txBody>
                    <a:bodyPr/>
                    <a:lstStyle/>
                    <a:p>
                      <a:r>
                        <a:rPr lang="en-US" dirty="0" smtClean="0"/>
                        <a:t>680Ω </a:t>
                      </a:r>
                      <a:endParaRPr lang="en-US" dirty="0"/>
                    </a:p>
                  </a:txBody>
                  <a:tcPr/>
                </a:tc>
                <a:tc>
                  <a:txBody>
                    <a:bodyPr/>
                    <a:lstStyle/>
                    <a:p>
                      <a:r>
                        <a:rPr lang="en-US" dirty="0" smtClean="0"/>
                        <a:t>20A</a:t>
                      </a:r>
                      <a:endParaRPr lang="en-US" dirty="0"/>
                    </a:p>
                  </a:txBody>
                  <a:tcPr/>
                </a:tc>
                <a:tc>
                  <a:txBody>
                    <a:bodyPr/>
                    <a:lstStyle/>
                    <a:p>
                      <a:r>
                        <a:rPr lang="en-US" dirty="0" smtClean="0"/>
                        <a:t>25A</a:t>
                      </a:r>
                      <a:endParaRPr lang="en-US" dirty="0"/>
                    </a:p>
                  </a:txBody>
                  <a:tcPr/>
                </a:tc>
              </a:tr>
              <a:tr h="378870">
                <a:tc>
                  <a:txBody>
                    <a:bodyPr/>
                    <a:lstStyle/>
                    <a:p>
                      <a:r>
                        <a:rPr lang="en-US" dirty="0" smtClean="0"/>
                        <a:t>220Ω </a:t>
                      </a:r>
                      <a:endParaRPr lang="en-US" dirty="0"/>
                    </a:p>
                  </a:txBody>
                  <a:tcPr/>
                </a:tc>
                <a:tc>
                  <a:txBody>
                    <a:bodyPr/>
                    <a:lstStyle/>
                    <a:p>
                      <a:r>
                        <a:rPr lang="en-US" dirty="0" smtClean="0"/>
                        <a:t>32A</a:t>
                      </a:r>
                      <a:endParaRPr lang="en-US" dirty="0"/>
                    </a:p>
                  </a:txBody>
                  <a:tcPr/>
                </a:tc>
                <a:tc>
                  <a:txBody>
                    <a:bodyPr/>
                    <a:lstStyle/>
                    <a:p>
                      <a:r>
                        <a:rPr lang="en-US" dirty="0" smtClean="0"/>
                        <a:t>40A</a:t>
                      </a:r>
                      <a:endParaRPr lang="en-US" dirty="0"/>
                    </a:p>
                  </a:txBody>
                  <a:tcPr/>
                </a:tc>
              </a:tr>
              <a:tr h="378870">
                <a:tc>
                  <a:txBody>
                    <a:bodyPr/>
                    <a:lstStyle/>
                    <a:p>
                      <a:r>
                        <a:rPr lang="en-US" dirty="0" smtClean="0"/>
                        <a:t>100Ω </a:t>
                      </a:r>
                      <a:endParaRPr lang="en-US" dirty="0"/>
                    </a:p>
                  </a:txBody>
                  <a:tcPr/>
                </a:tc>
                <a:tc>
                  <a:txBody>
                    <a:bodyPr/>
                    <a:lstStyle/>
                    <a:p>
                      <a:r>
                        <a:rPr lang="en-US" dirty="0" smtClean="0"/>
                        <a:t>63A</a:t>
                      </a:r>
                      <a:endParaRPr lang="en-US" dirty="0"/>
                    </a:p>
                  </a:txBody>
                  <a:tcPr/>
                </a:tc>
                <a:tc>
                  <a:txBody>
                    <a:bodyPr/>
                    <a:lstStyle/>
                    <a:p>
                      <a:r>
                        <a:rPr lang="en-US" dirty="0" smtClean="0"/>
                        <a:t>80A</a:t>
                      </a:r>
                      <a:endParaRPr lang="en-US" dirty="0"/>
                    </a:p>
                  </a:txBody>
                  <a:tcPr/>
                </a:tc>
              </a:tr>
              <a:tr h="622790">
                <a:tc>
                  <a:txBody>
                    <a:bodyPr/>
                    <a:lstStyle/>
                    <a:p>
                      <a:r>
                        <a:rPr lang="en-US" dirty="0" smtClean="0"/>
                        <a:t>56Ω*</a:t>
                      </a:r>
                      <a:endParaRPr lang="en-US" dirty="0"/>
                    </a:p>
                  </a:txBody>
                  <a:tcPr/>
                </a:tc>
                <a:tc>
                  <a:txBody>
                    <a:bodyPr/>
                    <a:lstStyle/>
                    <a:p>
                      <a:r>
                        <a:rPr lang="en-US" b="0" baseline="0" dirty="0" smtClean="0"/>
                        <a:t>Limit set by Control Pilot for permanently attached </a:t>
                      </a:r>
                      <a:r>
                        <a:rPr lang="en-US" b="0" baseline="0" dirty="0" err="1" smtClean="0"/>
                        <a:t>cordsets</a:t>
                      </a:r>
                      <a:endParaRPr lang="en-US" b="0" baseline="0" dirty="0" smtClean="0"/>
                    </a:p>
                  </a:txBody>
                  <a:tcPr/>
                </a:tc>
                <a:tc>
                  <a:txBody>
                    <a:bodyPr/>
                    <a:lstStyle/>
                    <a:p>
                      <a:r>
                        <a:rPr lang="en-US" b="0" baseline="0" dirty="0" smtClean="0"/>
                        <a:t>As required by EVSE</a:t>
                      </a:r>
                    </a:p>
                  </a:txBody>
                  <a:tcPr/>
                </a:tc>
              </a:tr>
              <a:tr h="378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33Ω*</a:t>
                      </a:r>
                    </a:p>
                  </a:txBody>
                  <a:tcPr/>
                </a:tc>
                <a:tc>
                  <a:txBody>
                    <a:bodyPr/>
                    <a:lstStyle/>
                    <a:p>
                      <a:r>
                        <a:rPr lang="en-US" b="0" dirty="0" smtClean="0"/>
                        <a:t>Interrupt power flow (EV)</a:t>
                      </a:r>
                    </a:p>
                  </a:txBody>
                  <a:tcPr/>
                </a:tc>
                <a:tc>
                  <a:txBody>
                    <a:bodyPr/>
                    <a:lstStyle/>
                    <a:p>
                      <a:r>
                        <a:rPr lang="en-US" b="0" dirty="0" smtClean="0"/>
                        <a:t>-</a:t>
                      </a:r>
                      <a:endParaRPr lang="en-US" b="0" dirty="0"/>
                    </a:p>
                  </a:txBody>
                  <a:tcPr/>
                </a:tc>
              </a:tr>
            </a:tbl>
          </a:graphicData>
        </a:graphic>
      </p:graphicFrame>
      <p:sp>
        <p:nvSpPr>
          <p:cNvPr id="10" name="TextBox 9"/>
          <p:cNvSpPr txBox="1"/>
          <p:nvPr/>
        </p:nvSpPr>
        <p:spPr>
          <a:xfrm>
            <a:off x="372533" y="4656666"/>
            <a:ext cx="8009467" cy="1477328"/>
          </a:xfrm>
          <a:prstGeom prst="rect">
            <a:avLst/>
          </a:prstGeom>
          <a:noFill/>
        </p:spPr>
        <p:txBody>
          <a:bodyPr wrap="square" rtlCol="0">
            <a:spAutoFit/>
          </a:bodyPr>
          <a:lstStyle/>
          <a:p>
            <a:r>
              <a:rPr lang="en-US" dirty="0" smtClean="0"/>
              <a:t>Remember the nominal charging current limit is as interpreted by the EV defined as the minimum of EVSE supply limit (from the control pilot) and </a:t>
            </a:r>
            <a:r>
              <a:rPr lang="en-US" dirty="0" err="1" smtClean="0"/>
              <a:t>cordset</a:t>
            </a:r>
            <a:r>
              <a:rPr lang="en-US" dirty="0" smtClean="0"/>
              <a:t> limit (from plug proximity). </a:t>
            </a:r>
          </a:p>
          <a:p>
            <a:endParaRPr lang="en-US" dirty="0"/>
          </a:p>
          <a:p>
            <a:r>
              <a:rPr lang="en-US" dirty="0" smtClean="0"/>
              <a:t>*To be defined in J3068</a:t>
            </a:r>
          </a:p>
        </p:txBody>
      </p:sp>
    </p:spTree>
    <p:extLst>
      <p:ext uri="{BB962C8B-B14F-4D97-AF65-F5344CB8AC3E}">
        <p14:creationId xmlns:p14="http://schemas.microsoft.com/office/powerpoint/2010/main" val="575165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Aft>
                <a:spcPct val="0"/>
              </a:spcAft>
            </a:pPr>
            <a:r>
              <a:rPr lang="en-US" dirty="0" smtClean="0">
                <a:ea typeface="Times New Roman" pitchFamily="18" charset="0"/>
              </a:rPr>
              <a:t>Agenda Review</a:t>
            </a:r>
          </a:p>
        </p:txBody>
      </p:sp>
      <p:sp>
        <p:nvSpPr>
          <p:cNvPr id="5" name="Footer Placeholder 4"/>
          <p:cNvSpPr>
            <a:spLocks noGrp="1"/>
          </p:cNvSpPr>
          <p:nvPr>
            <p:ph type="ftr" sz="quarter" idx="11"/>
          </p:nvPr>
        </p:nvSpPr>
        <p:spPr/>
        <p:txBody>
          <a:bodyPr/>
          <a:lstStyle/>
          <a:p>
            <a:r>
              <a:rPr lang="en-US" dirty="0" smtClean="0">
                <a:latin typeface="Arial Black" pitchFamily="34" charset="0"/>
              </a:rPr>
              <a:t>SAE J3068</a:t>
            </a:r>
          </a:p>
        </p:txBody>
      </p:sp>
      <p:sp>
        <p:nvSpPr>
          <p:cNvPr id="6" name="Slide Number Placeholder 5"/>
          <p:cNvSpPr>
            <a:spLocks noGrp="1"/>
          </p:cNvSpPr>
          <p:nvPr>
            <p:ph type="sldNum" sz="quarter" idx="12"/>
          </p:nvPr>
        </p:nvSpPr>
        <p:spPr/>
        <p:txBody>
          <a:bodyPr/>
          <a:lstStyle/>
          <a:p>
            <a:fld id="{09F3F82F-46AA-40DC-AA36-A5DC28FDA803}" type="slidenum">
              <a:rPr lang="en-US" smtClean="0"/>
              <a:pPr/>
              <a:t>2</a:t>
            </a:fld>
            <a:endParaRPr lang="en-US" dirty="0"/>
          </a:p>
        </p:txBody>
      </p:sp>
      <p:sp>
        <p:nvSpPr>
          <p:cNvPr id="7" name="TextBox 6"/>
          <p:cNvSpPr txBox="1"/>
          <p:nvPr/>
        </p:nvSpPr>
        <p:spPr>
          <a:xfrm>
            <a:off x="903112" y="1511301"/>
            <a:ext cx="6856588" cy="4247317"/>
          </a:xfrm>
          <a:prstGeom prst="rect">
            <a:avLst/>
          </a:prstGeom>
          <a:noFill/>
        </p:spPr>
        <p:txBody>
          <a:bodyPr wrap="square" rtlCol="0">
            <a:spAutoFit/>
          </a:bodyPr>
          <a:lstStyle/>
          <a:p>
            <a:r>
              <a:rPr lang="en-US" dirty="0"/>
              <a:t>1</a:t>
            </a:r>
            <a:r>
              <a:rPr lang="en-US" dirty="0" smtClean="0"/>
              <a:t>.    Welcome </a:t>
            </a:r>
            <a:r>
              <a:rPr lang="en-US" dirty="0"/>
              <a:t>and Introductions</a:t>
            </a:r>
          </a:p>
          <a:p>
            <a:r>
              <a:rPr lang="en-US" dirty="0"/>
              <a:t>1.1</a:t>
            </a:r>
            <a:r>
              <a:rPr lang="en-US" dirty="0" smtClean="0"/>
              <a:t>.   SAE </a:t>
            </a:r>
            <a:r>
              <a:rPr lang="en-US" dirty="0"/>
              <a:t>Anti-Trust Statement</a:t>
            </a:r>
          </a:p>
          <a:p>
            <a:r>
              <a:rPr lang="en-US" dirty="0" smtClean="0"/>
              <a:t>1.2.   SAE </a:t>
            </a:r>
            <a:r>
              <a:rPr lang="en-US" dirty="0"/>
              <a:t>Patent Disclosure</a:t>
            </a:r>
          </a:p>
          <a:p>
            <a:r>
              <a:rPr lang="en-US" dirty="0" smtClean="0"/>
              <a:t>1.3.   Committee </a:t>
            </a:r>
            <a:r>
              <a:rPr lang="en-US" dirty="0"/>
              <a:t>Procedures and Member </a:t>
            </a:r>
            <a:r>
              <a:rPr lang="en-US" dirty="0" smtClean="0"/>
              <a:t>Participation</a:t>
            </a:r>
            <a:endParaRPr lang="en-US" dirty="0"/>
          </a:p>
          <a:p>
            <a:r>
              <a:rPr lang="en-US" dirty="0"/>
              <a:t>2</a:t>
            </a:r>
            <a:r>
              <a:rPr lang="en-US" dirty="0" smtClean="0"/>
              <a:t>.    Review </a:t>
            </a:r>
            <a:r>
              <a:rPr lang="en-US" dirty="0"/>
              <a:t>of the Minutes from </a:t>
            </a:r>
            <a:r>
              <a:rPr lang="en-US" dirty="0" smtClean="0"/>
              <a:t>June 26, </a:t>
            </a:r>
            <a:r>
              <a:rPr lang="en-US" dirty="0"/>
              <a:t>2014 Meeting</a:t>
            </a:r>
            <a:r>
              <a:rPr lang="en-US" dirty="0" smtClean="0"/>
              <a:t>.</a:t>
            </a:r>
            <a:endParaRPr lang="en-US" dirty="0"/>
          </a:p>
          <a:p>
            <a:r>
              <a:rPr lang="en-US" dirty="0" smtClean="0"/>
              <a:t>3.    Membership Review</a:t>
            </a:r>
            <a:endParaRPr lang="en-US" dirty="0"/>
          </a:p>
          <a:p>
            <a:pPr marL="342900" indent="-342900">
              <a:buAutoNum type="arabicPeriod" startAt="4"/>
            </a:pPr>
            <a:r>
              <a:rPr lang="en-US" dirty="0" smtClean="0"/>
              <a:t>Liaison Activities</a:t>
            </a:r>
            <a:endParaRPr lang="en-US" dirty="0"/>
          </a:p>
          <a:p>
            <a:pPr marL="342900" indent="-342900">
              <a:buAutoNum type="arabicPeriod" startAt="5"/>
            </a:pPr>
            <a:r>
              <a:rPr lang="en-US" dirty="0" smtClean="0"/>
              <a:t>Document</a:t>
            </a:r>
            <a:r>
              <a:rPr lang="en-US" dirty="0"/>
              <a:t>(s) in Need of Five-Year Review</a:t>
            </a:r>
          </a:p>
          <a:p>
            <a:pPr marL="342900" indent="-342900">
              <a:buAutoNum type="arabicPeriod" startAt="5"/>
            </a:pPr>
            <a:r>
              <a:rPr lang="en-US" dirty="0" smtClean="0"/>
              <a:t>Old Business</a:t>
            </a:r>
          </a:p>
          <a:p>
            <a:r>
              <a:rPr lang="en-US" dirty="0" smtClean="0"/>
              <a:t>7.   New </a:t>
            </a:r>
            <a:r>
              <a:rPr lang="en-US" dirty="0"/>
              <a:t>Business</a:t>
            </a:r>
          </a:p>
          <a:p>
            <a:r>
              <a:rPr lang="en-US" dirty="0" smtClean="0"/>
              <a:t>7.1  Update </a:t>
            </a:r>
            <a:r>
              <a:rPr lang="en-US" dirty="0"/>
              <a:t>on the state of the document writing  </a:t>
            </a:r>
          </a:p>
          <a:p>
            <a:r>
              <a:rPr lang="en-US" dirty="0" smtClean="0"/>
              <a:t>7.2  Update </a:t>
            </a:r>
            <a:r>
              <a:rPr lang="en-US" dirty="0"/>
              <a:t>on request to build and list systems and components</a:t>
            </a:r>
          </a:p>
          <a:p>
            <a:r>
              <a:rPr lang="en-US" dirty="0" smtClean="0"/>
              <a:t>7.3  Update </a:t>
            </a:r>
            <a:r>
              <a:rPr lang="en-US" dirty="0"/>
              <a:t>on related standards and </a:t>
            </a:r>
            <a:r>
              <a:rPr lang="en-US" dirty="0" smtClean="0"/>
              <a:t>efforts</a:t>
            </a:r>
            <a:endParaRPr lang="en-US" dirty="0"/>
          </a:p>
          <a:p>
            <a:pPr marL="342900" indent="-342900">
              <a:buAutoNum type="arabicPeriod" startAt="8"/>
            </a:pPr>
            <a:r>
              <a:rPr lang="en-US" dirty="0" smtClean="0"/>
              <a:t>Next </a:t>
            </a:r>
            <a:r>
              <a:rPr lang="en-US" dirty="0"/>
              <a:t>Meeting</a:t>
            </a:r>
          </a:p>
          <a:p>
            <a:pPr marL="342900" indent="-342900">
              <a:buAutoNum type="arabicPeriod" startAt="8"/>
            </a:pPr>
            <a:endParaRPr lang="en-US" dirty="0" smtClean="0"/>
          </a:p>
        </p:txBody>
      </p:sp>
    </p:spTree>
    <p:extLst>
      <p:ext uri="{BB962C8B-B14F-4D97-AF65-F5344CB8AC3E}">
        <p14:creationId xmlns:p14="http://schemas.microsoft.com/office/powerpoint/2010/main" val="427323350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Aft>
                <a:spcPct val="0"/>
              </a:spcAft>
            </a:pPr>
            <a:r>
              <a:rPr lang="en-US" dirty="0" smtClean="0">
                <a:ea typeface="Times New Roman" pitchFamily="18" charset="0"/>
              </a:rPr>
              <a:t>Transparency Statement</a:t>
            </a:r>
          </a:p>
        </p:txBody>
      </p:sp>
      <p:sp>
        <p:nvSpPr>
          <p:cNvPr id="5" name="Footer Placeholder 4"/>
          <p:cNvSpPr>
            <a:spLocks noGrp="1"/>
          </p:cNvSpPr>
          <p:nvPr>
            <p:ph type="ftr" sz="quarter" idx="11"/>
          </p:nvPr>
        </p:nvSpPr>
        <p:spPr/>
        <p:txBody>
          <a:bodyPr/>
          <a:lstStyle/>
          <a:p>
            <a:r>
              <a:rPr lang="en-US" dirty="0" smtClean="0">
                <a:latin typeface="Arial Black" pitchFamily="34" charset="0"/>
              </a:rPr>
              <a:t>SAE J3068</a:t>
            </a:r>
          </a:p>
        </p:txBody>
      </p:sp>
      <p:sp>
        <p:nvSpPr>
          <p:cNvPr id="6" name="Slide Number Placeholder 5"/>
          <p:cNvSpPr>
            <a:spLocks noGrp="1"/>
          </p:cNvSpPr>
          <p:nvPr>
            <p:ph type="sldNum" sz="quarter" idx="12"/>
          </p:nvPr>
        </p:nvSpPr>
        <p:spPr/>
        <p:txBody>
          <a:bodyPr/>
          <a:lstStyle/>
          <a:p>
            <a:fld id="{09F3F82F-46AA-40DC-AA36-A5DC28FDA803}" type="slidenum">
              <a:rPr lang="en-US" smtClean="0"/>
              <a:pPr/>
              <a:t>3</a:t>
            </a:fld>
            <a:endParaRPr lang="en-US"/>
          </a:p>
        </p:txBody>
      </p:sp>
      <p:sp>
        <p:nvSpPr>
          <p:cNvPr id="2051" name="Rectangle 3"/>
          <p:cNvSpPr>
            <a:spLocks noChangeArrowheads="1"/>
          </p:cNvSpPr>
          <p:nvPr/>
        </p:nvSpPr>
        <p:spPr bwMode="auto">
          <a:xfrm>
            <a:off x="728420" y="1812489"/>
            <a:ext cx="78111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r>
              <a:rPr lang="en-US" dirty="0" smtClean="0">
                <a:latin typeface="Arial" pitchFamily="34" charset="0"/>
                <a:cs typeface="Arial" pitchFamily="34" charset="0"/>
              </a:rPr>
              <a:t>This Task Force is committed to transparency at the highest level.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All topics are discussed in open meetings and decisions are consensus based (not unanimous).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Task Force members are required to be vigilant in their efforts to monitor Task Force activities and decisions by actively participating in the Task Force.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Any issues with the transparency of this Task Force not resolved by the Task Force Chairman should be brought to the attention of the SAE for resolution.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3885029"/>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Anti-Trust Statement</a:t>
            </a:r>
            <a:endParaRPr lang="en-US" dirty="0"/>
          </a:p>
        </p:txBody>
      </p:sp>
      <p:sp>
        <p:nvSpPr>
          <p:cNvPr id="5" name="Footer Placeholder 4"/>
          <p:cNvSpPr>
            <a:spLocks noGrp="1"/>
          </p:cNvSpPr>
          <p:nvPr>
            <p:ph type="ftr" sz="quarter" idx="11"/>
          </p:nvPr>
        </p:nvSpPr>
        <p:spPr/>
        <p:txBody>
          <a:bodyPr/>
          <a:lstStyle/>
          <a:p>
            <a:r>
              <a:rPr lang="en-US" dirty="0" smtClean="0">
                <a:latin typeface="Arial Black" pitchFamily="34" charset="0"/>
              </a:rPr>
              <a:t>SAE J3068</a:t>
            </a:r>
          </a:p>
        </p:txBody>
      </p:sp>
      <p:sp>
        <p:nvSpPr>
          <p:cNvPr id="6" name="Slide Number Placeholder 5"/>
          <p:cNvSpPr>
            <a:spLocks noGrp="1"/>
          </p:cNvSpPr>
          <p:nvPr>
            <p:ph type="sldNum" sz="quarter" idx="12"/>
          </p:nvPr>
        </p:nvSpPr>
        <p:spPr/>
        <p:txBody>
          <a:bodyPr/>
          <a:lstStyle/>
          <a:p>
            <a:fld id="{09F3F82F-46AA-40DC-AA36-A5DC28FDA803}" type="slidenum">
              <a:rPr lang="en-US" smtClean="0"/>
              <a:pPr/>
              <a:t>4</a:t>
            </a:fld>
            <a:endParaRPr lang="en-US"/>
          </a:p>
        </p:txBody>
      </p:sp>
      <p:sp>
        <p:nvSpPr>
          <p:cNvPr id="3073" name="Rectangle 1"/>
          <p:cNvSpPr>
            <a:spLocks noChangeArrowheads="1"/>
          </p:cNvSpPr>
          <p:nvPr/>
        </p:nvSpPr>
        <p:spPr bwMode="auto">
          <a:xfrm>
            <a:off x="1077132" y="1662999"/>
            <a:ext cx="6888997"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smtClean="0">
                <a:latin typeface="Arial" pitchFamily="34" charset="0"/>
                <a:cs typeface="Arial" pitchFamily="34" charset="0"/>
              </a:rPr>
              <a:t>In discharging their responsibilities, members of the Technical Standards Board, Councils/Division, and Technical Committees function as individuals and not as agents or representatives of any organization with which they may be associated,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except that government employees participate in accordance with governmental regulations.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Members are appointed to SAE Technical Committees on the basis of their individual qualifications which enable them to contribute to the work of the Committee.</a:t>
            </a:r>
          </a:p>
          <a:p>
            <a:pPr marL="0" marR="0" lvl="0" indent="0" algn="l" defTabSz="914400" rtl="0" eaLnBrk="0" fontAlgn="base" latinLnBrk="0" hangingPunct="0">
              <a:lnSpc>
                <a:spcPct val="100000"/>
              </a:lnSpc>
              <a:spcBef>
                <a:spcPct val="0"/>
              </a:spcBef>
              <a:spcAft>
                <a:spcPct val="0"/>
              </a:spcAft>
              <a:buClrTx/>
              <a:buSzTx/>
              <a:buFontTx/>
              <a:buNone/>
              <a:tabLst>
                <a:tab pos="-914400" algn="l"/>
                <a:tab pos="-685800" algn="l"/>
                <a:tab pos="-457200" algn="l"/>
                <a:tab pos="-228600" algn="l"/>
                <a:tab pos="0" algn="l"/>
                <a:tab pos="228600" algn="l"/>
                <a:tab pos="457200" algn="l"/>
                <a:tab pos="685800" algn="l"/>
                <a:tab pos="914400" algn="l"/>
                <a:tab pos="1006475"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075748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Disclosure</a:t>
            </a:r>
            <a:endParaRPr lang="en-US" dirty="0"/>
          </a:p>
        </p:txBody>
      </p:sp>
      <p:sp>
        <p:nvSpPr>
          <p:cNvPr id="5" name="Footer Placeholder 4"/>
          <p:cNvSpPr>
            <a:spLocks noGrp="1"/>
          </p:cNvSpPr>
          <p:nvPr>
            <p:ph type="ftr" sz="quarter" idx="11"/>
          </p:nvPr>
        </p:nvSpPr>
        <p:spPr/>
        <p:txBody>
          <a:bodyPr/>
          <a:lstStyle/>
          <a:p>
            <a:r>
              <a:rPr lang="en-US" dirty="0" smtClean="0">
                <a:latin typeface="Arial Black" pitchFamily="34" charset="0"/>
              </a:rPr>
              <a:t>SAE J3068</a:t>
            </a:r>
          </a:p>
        </p:txBody>
      </p:sp>
      <p:sp>
        <p:nvSpPr>
          <p:cNvPr id="6" name="Slide Number Placeholder 5"/>
          <p:cNvSpPr>
            <a:spLocks noGrp="1"/>
          </p:cNvSpPr>
          <p:nvPr>
            <p:ph type="sldNum" sz="quarter" idx="12"/>
          </p:nvPr>
        </p:nvSpPr>
        <p:spPr/>
        <p:txBody>
          <a:bodyPr/>
          <a:lstStyle/>
          <a:p>
            <a:fld id="{09F3F82F-46AA-40DC-AA36-A5DC28FDA803}" type="slidenum">
              <a:rPr lang="en-US" smtClean="0"/>
              <a:pPr/>
              <a:t>5</a:t>
            </a:fld>
            <a:endParaRPr lang="en-US"/>
          </a:p>
        </p:txBody>
      </p:sp>
      <p:sp>
        <p:nvSpPr>
          <p:cNvPr id="92161" name="Rectangle 1"/>
          <p:cNvSpPr>
            <a:spLocks noChangeArrowheads="1"/>
          </p:cNvSpPr>
          <p:nvPr/>
        </p:nvSpPr>
        <p:spPr bwMode="auto">
          <a:xfrm>
            <a:off x="743919" y="1497420"/>
            <a:ext cx="75321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smtClean="0">
                <a:latin typeface="Arial" pitchFamily="34" charset="0"/>
                <a:cs typeface="Arial" pitchFamily="34" charset="0"/>
              </a:rPr>
              <a:t>Each SAE Technical Committee or SAE working group member would be required to disclose at specified times during a development process all patents and patent applications that are owned, controlled or licensed by the member, member’s employer or third party and that the member believes may become essential to the draft specification under development.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member would make this disclosure based on the member’s good faith and reasonable inquiry.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SAE International receives a notice that a proposed SAE Technical Report may require the use of an invention claimed in a patent, the respective part of the SAE Technical Standards Board Policy will be followed.</a:t>
            </a:r>
            <a:endParaRPr lang="en-US" dirty="0">
              <a:latin typeface="Arial" pitchFamily="34" charset="0"/>
              <a:cs typeface="Arial" pitchFamily="34" charset="0"/>
            </a:endParaRPr>
          </a:p>
        </p:txBody>
      </p:sp>
    </p:spTree>
    <p:extLst>
      <p:ext uri="{BB962C8B-B14F-4D97-AF65-F5344CB8AC3E}">
        <p14:creationId xmlns:p14="http://schemas.microsoft.com/office/powerpoint/2010/main" val="348629129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Aft>
                <a:spcPct val="0"/>
              </a:spcAft>
            </a:pPr>
            <a:r>
              <a:rPr lang="en-US" dirty="0" smtClean="0">
                <a:ea typeface="Times New Roman" pitchFamily="18" charset="0"/>
              </a:rPr>
              <a:t>Use Discretion in Information Exchange</a:t>
            </a:r>
          </a:p>
        </p:txBody>
      </p:sp>
      <p:sp>
        <p:nvSpPr>
          <p:cNvPr id="5" name="Footer Placeholder 4"/>
          <p:cNvSpPr>
            <a:spLocks noGrp="1"/>
          </p:cNvSpPr>
          <p:nvPr>
            <p:ph type="ftr" sz="quarter" idx="11"/>
          </p:nvPr>
        </p:nvSpPr>
        <p:spPr/>
        <p:txBody>
          <a:bodyPr/>
          <a:lstStyle/>
          <a:p>
            <a:r>
              <a:rPr lang="en-US" smtClean="0">
                <a:latin typeface="Arial Black" pitchFamily="34" charset="0"/>
              </a:rPr>
              <a:t>SAE J3068</a:t>
            </a:r>
            <a:endParaRPr lang="en-US" dirty="0" smtClean="0">
              <a:latin typeface="Arial Black" pitchFamily="34" charset="0"/>
            </a:endParaRPr>
          </a:p>
        </p:txBody>
      </p:sp>
      <p:sp>
        <p:nvSpPr>
          <p:cNvPr id="6" name="Slide Number Placeholder 5"/>
          <p:cNvSpPr>
            <a:spLocks noGrp="1"/>
          </p:cNvSpPr>
          <p:nvPr>
            <p:ph type="sldNum" sz="quarter" idx="12"/>
          </p:nvPr>
        </p:nvSpPr>
        <p:spPr/>
        <p:txBody>
          <a:bodyPr/>
          <a:lstStyle/>
          <a:p>
            <a:fld id="{09F3F82F-46AA-40DC-AA36-A5DC28FDA803}" type="slidenum">
              <a:rPr lang="en-US" smtClean="0"/>
              <a:pPr/>
              <a:t>6</a:t>
            </a:fld>
            <a:endParaRPr lang="en-US"/>
          </a:p>
        </p:txBody>
      </p:sp>
      <p:sp>
        <p:nvSpPr>
          <p:cNvPr id="93185" name="Rectangle 1"/>
          <p:cNvSpPr>
            <a:spLocks noChangeArrowheads="1"/>
          </p:cNvSpPr>
          <p:nvPr/>
        </p:nvSpPr>
        <p:spPr bwMode="auto">
          <a:xfrm>
            <a:off x="720671" y="1762293"/>
            <a:ext cx="76484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Members of SAE Technical Standards Boards, Councils and Technical Committees and working groups shall be sensitive to the nature of information they share and exchange when carrying out their responsibilities.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Members are to exercise discretion at all times keeping in mind that a primary objective of their membership is to contribute to the advancement of technical and engineering science through the development of recognized industry reports and standards.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SAE is not responsible for protecting information exchanged by members, nor will SAE be liable for or mediate any dispute related to any misuse of information.</a:t>
            </a:r>
            <a:endParaRPr kumimoji="0" lang="en-US"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0783504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39000" cy="457200"/>
          </a:xfrm>
        </p:spPr>
        <p:txBody>
          <a:bodyPr/>
          <a:lstStyle/>
          <a:p>
            <a:r>
              <a:rPr lang="en-US" dirty="0" smtClean="0"/>
              <a:t>Minutes Review – Attendance </a:t>
            </a:r>
            <a:endParaRPr lang="en-US" dirty="0"/>
          </a:p>
        </p:txBody>
      </p:sp>
      <p:sp>
        <p:nvSpPr>
          <p:cNvPr id="5" name="Footer Placeholder 4"/>
          <p:cNvSpPr>
            <a:spLocks noGrp="1"/>
          </p:cNvSpPr>
          <p:nvPr>
            <p:ph type="ftr" sz="quarter" idx="11"/>
          </p:nvPr>
        </p:nvSpPr>
        <p:spPr/>
        <p:txBody>
          <a:bodyPr/>
          <a:lstStyle/>
          <a:p>
            <a:r>
              <a:rPr lang="en-US" smtClean="0">
                <a:latin typeface="Arial Black" pitchFamily="34" charset="0"/>
              </a:rPr>
              <a:t>SAE J3068</a:t>
            </a:r>
            <a:endParaRPr lang="en-US" dirty="0" smtClean="0">
              <a:latin typeface="Arial Black" pitchFamily="34" charset="0"/>
            </a:endParaRPr>
          </a:p>
        </p:txBody>
      </p:sp>
      <p:sp>
        <p:nvSpPr>
          <p:cNvPr id="6" name="Slide Number Placeholder 5"/>
          <p:cNvSpPr>
            <a:spLocks noGrp="1"/>
          </p:cNvSpPr>
          <p:nvPr>
            <p:ph type="sldNum" sz="quarter" idx="12"/>
          </p:nvPr>
        </p:nvSpPr>
        <p:spPr/>
        <p:txBody>
          <a:bodyPr/>
          <a:lstStyle/>
          <a:p>
            <a:fld id="{09F3F82F-46AA-40DC-AA36-A5DC28FDA803}" type="slidenum">
              <a:rPr lang="en-US" smtClean="0"/>
              <a:pPr/>
              <a:t>7</a:t>
            </a:fld>
            <a:endParaRPr lang="en-US"/>
          </a:p>
        </p:txBody>
      </p:sp>
      <p:sp>
        <p:nvSpPr>
          <p:cNvPr id="7" name="TextBox 6"/>
          <p:cNvSpPr txBox="1"/>
          <p:nvPr/>
        </p:nvSpPr>
        <p:spPr>
          <a:xfrm>
            <a:off x="3259667" y="3245556"/>
            <a:ext cx="1812102" cy="369332"/>
          </a:xfrm>
          <a:prstGeom prst="rect">
            <a:avLst/>
          </a:prstGeom>
          <a:noFill/>
        </p:spPr>
        <p:txBody>
          <a:bodyPr wrap="none" rtlCol="0">
            <a:spAutoFit/>
          </a:bodyPr>
          <a:lstStyle/>
          <a:p>
            <a:r>
              <a:rPr lang="en-US" dirty="0" smtClean="0"/>
              <a:t>Paste attendance </a:t>
            </a:r>
            <a:endParaRPr lang="en-US" dirty="0"/>
          </a:p>
        </p:txBody>
      </p:sp>
      <p:pic>
        <p:nvPicPr>
          <p:cNvPr id="3" name="Picture 2" descr="Screen Shot 2014-06-26 at 10.46.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869077"/>
            <a:ext cx="3654970" cy="5442823"/>
          </a:xfrm>
          <a:prstGeom prst="rect">
            <a:avLst/>
          </a:prstGeom>
        </p:spPr>
      </p:pic>
    </p:spTree>
    <p:extLst>
      <p:ext uri="{BB962C8B-B14F-4D97-AF65-F5344CB8AC3E}">
        <p14:creationId xmlns:p14="http://schemas.microsoft.com/office/powerpoint/2010/main" val="370996279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39000" cy="457200"/>
          </a:xfrm>
        </p:spPr>
        <p:txBody>
          <a:bodyPr/>
          <a:lstStyle/>
          <a:p>
            <a:r>
              <a:rPr lang="en-US" dirty="0" smtClean="0"/>
              <a:t>Minutes Review – Minutes</a:t>
            </a:r>
            <a:endParaRPr lang="en-US" dirty="0"/>
          </a:p>
        </p:txBody>
      </p:sp>
      <p:sp>
        <p:nvSpPr>
          <p:cNvPr id="5" name="Footer Placeholder 4"/>
          <p:cNvSpPr>
            <a:spLocks noGrp="1"/>
          </p:cNvSpPr>
          <p:nvPr>
            <p:ph type="ftr" sz="quarter" idx="11"/>
          </p:nvPr>
        </p:nvSpPr>
        <p:spPr/>
        <p:txBody>
          <a:bodyPr/>
          <a:lstStyle/>
          <a:p>
            <a:r>
              <a:rPr lang="en-US" smtClean="0">
                <a:latin typeface="Arial Black" pitchFamily="34" charset="0"/>
              </a:rPr>
              <a:t>SAE J3068</a:t>
            </a:r>
            <a:endParaRPr lang="en-US" dirty="0" smtClean="0">
              <a:latin typeface="Arial Black" pitchFamily="34" charset="0"/>
            </a:endParaRPr>
          </a:p>
        </p:txBody>
      </p:sp>
      <p:sp>
        <p:nvSpPr>
          <p:cNvPr id="6" name="Slide Number Placeholder 5"/>
          <p:cNvSpPr>
            <a:spLocks noGrp="1"/>
          </p:cNvSpPr>
          <p:nvPr>
            <p:ph type="sldNum" sz="quarter" idx="12"/>
          </p:nvPr>
        </p:nvSpPr>
        <p:spPr/>
        <p:txBody>
          <a:bodyPr/>
          <a:lstStyle/>
          <a:p>
            <a:fld id="{09F3F82F-46AA-40DC-AA36-A5DC28FDA803}" type="slidenum">
              <a:rPr lang="en-US" smtClean="0"/>
              <a:pPr/>
              <a:t>8</a:t>
            </a:fld>
            <a:endParaRPr lang="en-US"/>
          </a:p>
        </p:txBody>
      </p:sp>
      <p:sp>
        <p:nvSpPr>
          <p:cNvPr id="7" name="TextBox 6"/>
          <p:cNvSpPr txBox="1"/>
          <p:nvPr/>
        </p:nvSpPr>
        <p:spPr>
          <a:xfrm>
            <a:off x="719667" y="2013656"/>
            <a:ext cx="6849533" cy="3693319"/>
          </a:xfrm>
          <a:prstGeom prst="rect">
            <a:avLst/>
          </a:prstGeom>
          <a:noFill/>
        </p:spPr>
        <p:txBody>
          <a:bodyPr wrap="square" rtlCol="0">
            <a:spAutoFit/>
          </a:bodyPr>
          <a:lstStyle/>
          <a:p>
            <a:r>
              <a:rPr lang="en-US" dirty="0" smtClean="0"/>
              <a:t>2014-06-26 Meeting Minutes</a:t>
            </a:r>
          </a:p>
          <a:p>
            <a:endParaRPr lang="en-US" dirty="0"/>
          </a:p>
          <a:p>
            <a:r>
              <a:rPr lang="en-US" dirty="0" smtClean="0"/>
              <a:t>6. New business</a:t>
            </a:r>
          </a:p>
          <a:p>
            <a:endParaRPr lang="en-US" dirty="0" smtClean="0"/>
          </a:p>
          <a:p>
            <a:r>
              <a:rPr lang="en-US" dirty="0" smtClean="0"/>
              <a:t>6.1 Reviewed </a:t>
            </a:r>
            <a:r>
              <a:rPr lang="en-US" dirty="0"/>
              <a:t>current state of three-</a:t>
            </a:r>
            <a:r>
              <a:rPr lang="en-US" dirty="0" smtClean="0"/>
              <a:t>phase and available building block for new standards </a:t>
            </a:r>
          </a:p>
          <a:p>
            <a:endParaRPr lang="en-US" dirty="0" smtClean="0"/>
          </a:p>
          <a:p>
            <a:r>
              <a:rPr lang="en-US" dirty="0" smtClean="0"/>
              <a:t>6.2 </a:t>
            </a:r>
            <a:r>
              <a:rPr lang="en-US" dirty="0"/>
              <a:t>B</a:t>
            </a:r>
            <a:r>
              <a:rPr lang="en-US" dirty="0" smtClean="0"/>
              <a:t>asic </a:t>
            </a:r>
            <a:r>
              <a:rPr lang="en-US" dirty="0"/>
              <a:t>proposal for three-phase charging system including coupler and communication requirements </a:t>
            </a:r>
            <a:r>
              <a:rPr lang="en-US" dirty="0" smtClean="0"/>
              <a:t>with wide consensus</a:t>
            </a:r>
          </a:p>
          <a:p>
            <a:endParaRPr lang="en-US" dirty="0" smtClean="0"/>
          </a:p>
          <a:p>
            <a:r>
              <a:rPr lang="en-US" dirty="0" smtClean="0"/>
              <a:t>6.3 Request to start an effort to list components and supply equipment to a forthcoming draft standard</a:t>
            </a:r>
            <a:endParaRPr lang="en-US" dirty="0"/>
          </a:p>
          <a:p>
            <a:r>
              <a:rPr lang="en-US" dirty="0" smtClean="0"/>
              <a:t> </a:t>
            </a:r>
            <a:endParaRPr lang="en-US" dirty="0"/>
          </a:p>
        </p:txBody>
      </p:sp>
    </p:spTree>
    <p:extLst>
      <p:ext uri="{BB962C8B-B14F-4D97-AF65-F5344CB8AC3E}">
        <p14:creationId xmlns:p14="http://schemas.microsoft.com/office/powerpoint/2010/main" val="72231011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J3068</a:t>
            </a:r>
            <a:endParaRPr lang="en-US" dirty="0"/>
          </a:p>
        </p:txBody>
      </p:sp>
      <p:sp>
        <p:nvSpPr>
          <p:cNvPr id="3" name="Content Placeholder 2"/>
          <p:cNvSpPr>
            <a:spLocks noGrp="1"/>
          </p:cNvSpPr>
          <p:nvPr>
            <p:ph idx="1"/>
          </p:nvPr>
        </p:nvSpPr>
        <p:spPr>
          <a:xfrm>
            <a:off x="143447" y="1315677"/>
            <a:ext cx="8184718" cy="4780323"/>
          </a:xfrm>
        </p:spPr>
        <p:txBody>
          <a:bodyPr>
            <a:normAutofit/>
          </a:bodyPr>
          <a:lstStyle/>
          <a:p>
            <a:pPr lvl="1"/>
            <a:r>
              <a:rPr lang="en-US" dirty="0" smtClean="0"/>
              <a:t>The SAE has authorized a document for three-phase AC charging for electric vehicles </a:t>
            </a:r>
          </a:p>
          <a:p>
            <a:pPr lvl="1"/>
            <a:r>
              <a:rPr lang="en-US" dirty="0" smtClean="0"/>
              <a:t>Scope</a:t>
            </a:r>
          </a:p>
          <a:p>
            <a:pPr marL="914400" lvl="2" indent="0">
              <a:buNone/>
            </a:pPr>
            <a:r>
              <a:rPr lang="en-US" dirty="0"/>
              <a:t>This document covers the general physical, electrical, functional, testing, and performance requirements for conductive power transfer to an electric vehicle using a coupler capable of, but not limited to, transferring three-phase AC power. It defines a conductive power transfer method including the digital communication system. It also covers the functional and dimensional requirements for the vehicle inlet, supply equipment outlet, and mating housings and </a:t>
            </a:r>
            <a:r>
              <a:rPr lang="en-US" dirty="0" smtClean="0"/>
              <a:t>contacts</a:t>
            </a:r>
            <a:r>
              <a:rPr lang="en-US" dirty="0"/>
              <a:t>.</a:t>
            </a:r>
          </a:p>
          <a:p>
            <a:pPr lvl="1"/>
            <a:r>
              <a:rPr lang="en-US" b="1" dirty="0"/>
              <a:t>Targeted towards charging at commercial and industrial locations or other places where three-phase power is </a:t>
            </a:r>
            <a:r>
              <a:rPr lang="en-US" b="1" dirty="0" smtClean="0"/>
              <a:t>available and preferred.</a:t>
            </a:r>
            <a:endParaRPr lang="en-US" b="1" dirty="0"/>
          </a:p>
          <a:p>
            <a:pPr marL="457200" lvl="1" indent="0">
              <a:buNone/>
            </a:pPr>
            <a:endParaRPr lang="en-US" dirty="0" smtClean="0"/>
          </a:p>
        </p:txBody>
      </p:sp>
      <p:sp>
        <p:nvSpPr>
          <p:cNvPr id="5" name="Footer Placeholder 4"/>
          <p:cNvSpPr>
            <a:spLocks noGrp="1"/>
          </p:cNvSpPr>
          <p:nvPr>
            <p:ph type="ftr" sz="quarter" idx="11"/>
          </p:nvPr>
        </p:nvSpPr>
        <p:spPr/>
        <p:txBody>
          <a:bodyPr/>
          <a:lstStyle/>
          <a:p>
            <a:r>
              <a:rPr lang="en-US" smtClean="0">
                <a:latin typeface="Arial Black" pitchFamily="34" charset="0"/>
              </a:rPr>
              <a:t>SAE J3068</a:t>
            </a:r>
            <a:endParaRPr lang="en-US" dirty="0" smtClean="0">
              <a:latin typeface="Arial Black" pitchFamily="34" charset="0"/>
            </a:endParaRPr>
          </a:p>
        </p:txBody>
      </p:sp>
      <p:sp>
        <p:nvSpPr>
          <p:cNvPr id="6" name="Slide Number Placeholder 5"/>
          <p:cNvSpPr>
            <a:spLocks noGrp="1"/>
          </p:cNvSpPr>
          <p:nvPr>
            <p:ph type="sldNum" sz="quarter" idx="12"/>
          </p:nvPr>
        </p:nvSpPr>
        <p:spPr/>
        <p:txBody>
          <a:bodyPr/>
          <a:lstStyle/>
          <a:p>
            <a:fld id="{09F3F82F-46AA-40DC-AA36-A5DC28FDA803}" type="slidenum">
              <a:rPr lang="en-US" smtClean="0"/>
              <a:pPr/>
              <a:t>9</a:t>
            </a:fld>
            <a:endParaRPr lang="en-US"/>
          </a:p>
        </p:txBody>
      </p:sp>
    </p:spTree>
    <p:extLst>
      <p:ext uri="{BB962C8B-B14F-4D97-AF65-F5344CB8AC3E}">
        <p14:creationId xmlns:p14="http://schemas.microsoft.com/office/powerpoint/2010/main" val="4172979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A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40000"/>
            <a:lumOff val="60000"/>
          </a:schemeClr>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45247</TotalTime>
  <Words>828</Words>
  <Application>Microsoft Macintosh PowerPoint</Application>
  <PresentationFormat>On-screen Show (4:3)</PresentationFormat>
  <Paragraphs>152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SAE</vt:lpstr>
      <vt:lpstr>PowerPoint Presentation</vt:lpstr>
      <vt:lpstr>Agenda Review</vt:lpstr>
      <vt:lpstr>Transparency Statement</vt:lpstr>
      <vt:lpstr>Anti-Trust Statement</vt:lpstr>
      <vt:lpstr>Patent Disclosure</vt:lpstr>
      <vt:lpstr>Use Discretion in Information Exchange</vt:lpstr>
      <vt:lpstr>Minutes Review – Attendance </vt:lpstr>
      <vt:lpstr>Minutes Review – Minutes</vt:lpstr>
      <vt:lpstr>Scope of J3068</vt:lpstr>
      <vt:lpstr>Charging stations on the way</vt:lpstr>
      <vt:lpstr>Progress on UL-listed version Type 2</vt:lpstr>
      <vt:lpstr>Document Writing Underway</vt:lpstr>
      <vt:lpstr>Backup</vt:lpstr>
      <vt:lpstr>IEC 62196 Proximity Current Coding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Hank McGlynn</dc:creator>
  <cp:lastModifiedBy>Rodney McGee</cp:lastModifiedBy>
  <cp:revision>1998</cp:revision>
  <cp:lastPrinted>2010-03-08T22:29:39Z</cp:lastPrinted>
  <dcterms:created xsi:type="dcterms:W3CDTF">2008-10-21T23:41:20Z</dcterms:created>
  <dcterms:modified xsi:type="dcterms:W3CDTF">2014-10-22T18:52:18Z</dcterms:modified>
</cp:coreProperties>
</file>